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0"/>
  </p:notesMasterIdLst>
  <p:handoutMasterIdLst>
    <p:handoutMasterId r:id="rId11"/>
  </p:handoutMasterIdLst>
  <p:sldIdLst>
    <p:sldId id="271" r:id="rId2"/>
    <p:sldId id="646" r:id="rId3"/>
    <p:sldId id="647" r:id="rId4"/>
    <p:sldId id="648" r:id="rId5"/>
    <p:sldId id="649" r:id="rId6"/>
    <p:sldId id="650" r:id="rId7"/>
    <p:sldId id="277" r:id="rId8"/>
    <p:sldId id="651" r:id="rId9"/>
  </p:sldIdLst>
  <p:sldSz cx="12192000" cy="6858000"/>
  <p:notesSz cx="6858000" cy="9144000"/>
  <p:custDataLst>
    <p:tags r:id="rId1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843"/>
    <p:restoredTop sz="65948"/>
  </p:normalViewPr>
  <p:slideViewPr>
    <p:cSldViewPr snapToGrid="0" snapToObjects="1">
      <p:cViewPr varScale="1">
        <p:scale>
          <a:sx n="62" d="100"/>
          <a:sy n="62" d="100"/>
        </p:scale>
        <p:origin x="1554" y="108"/>
      </p:cViewPr>
      <p:guideLst/>
    </p:cSldViewPr>
  </p:slideViewPr>
  <p:outlineViewPr>
    <p:cViewPr>
      <p:scale>
        <a:sx n="33" d="100"/>
        <a:sy n="33" d="100"/>
      </p:scale>
      <p:origin x="0" y="-2208"/>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75" d="100"/>
          <a:sy n="75" d="100"/>
        </p:scale>
        <p:origin x="3504"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"I feel</a:t>
            </a:r>
            <a:r>
              <a:rPr lang="en-US" baseline="0"/>
              <a:t> my rights and access to land and forests is strong and secure"</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Sheet1!$C$6</c:f>
              <c:strCache>
                <c:ptCount val="1"/>
                <c:pt idx="0">
                  <c:v>Women</c:v>
                </c:pt>
              </c:strCache>
            </c:strRef>
          </c:tx>
          <c:spPr>
            <a:solidFill>
              <a:schemeClr val="dk1">
                <a:tint val="88500"/>
              </a:schemeClr>
            </a:solidFill>
            <a:ln>
              <a:noFill/>
            </a:ln>
            <a:effectLst/>
          </c:spPr>
          <c:invertIfNegative val="0"/>
          <c:cat>
            <c:strRef>
              <c:f>Sheet1!$B$7:$B$12</c:f>
              <c:strCache>
                <c:ptCount val="6"/>
                <c:pt idx="0">
                  <c:v>Uganda: Collaborative Forest Management in Kasambya</c:v>
                </c:pt>
                <c:pt idx="1">
                  <c:v>Indonesia: Community Forest in Lampung and West Kalimantan</c:v>
                </c:pt>
                <c:pt idx="2">
                  <c:v>Indonesia: Forest Partnership in Lampung and West Kalimantan</c:v>
                </c:pt>
                <c:pt idx="3">
                  <c:v>Uganda: Community Forests in Masindi </c:v>
                </c:pt>
                <c:pt idx="4">
                  <c:v>Uganda: Customary lands, reformed in Lamwo</c:v>
                </c:pt>
                <c:pt idx="5">
                  <c:v>Peru: Titled communities in Loreto and Madre de Dios</c:v>
                </c:pt>
              </c:strCache>
            </c:strRef>
          </c:cat>
          <c:val>
            <c:numRef>
              <c:f>Sheet1!$C$7:$C$12</c:f>
              <c:numCache>
                <c:formatCode>0%</c:formatCode>
                <c:ptCount val="6"/>
                <c:pt idx="0">
                  <c:v>0.13</c:v>
                </c:pt>
                <c:pt idx="1">
                  <c:v>0.61</c:v>
                </c:pt>
                <c:pt idx="2">
                  <c:v>0.45</c:v>
                </c:pt>
                <c:pt idx="3">
                  <c:v>0.14000000000000001</c:v>
                </c:pt>
                <c:pt idx="4">
                  <c:v>0.91</c:v>
                </c:pt>
                <c:pt idx="5">
                  <c:v>0.76</c:v>
                </c:pt>
              </c:numCache>
            </c:numRef>
          </c:val>
          <c:extLst>
            <c:ext xmlns:c16="http://schemas.microsoft.com/office/drawing/2014/chart" uri="{C3380CC4-5D6E-409C-BE32-E72D297353CC}">
              <c16:uniqueId val="{00000000-B046-3B43-9813-AFD523A1B2DC}"/>
            </c:ext>
          </c:extLst>
        </c:ser>
        <c:ser>
          <c:idx val="1"/>
          <c:order val="1"/>
          <c:tx>
            <c:strRef>
              <c:f>Sheet1!$D$6</c:f>
              <c:strCache>
                <c:ptCount val="1"/>
                <c:pt idx="0">
                  <c:v>Men</c:v>
                </c:pt>
              </c:strCache>
            </c:strRef>
          </c:tx>
          <c:spPr>
            <a:solidFill>
              <a:schemeClr val="dk1">
                <a:tint val="55000"/>
              </a:schemeClr>
            </a:solidFill>
            <a:ln>
              <a:noFill/>
            </a:ln>
            <a:effectLst/>
          </c:spPr>
          <c:invertIfNegative val="0"/>
          <c:cat>
            <c:strRef>
              <c:f>Sheet1!$B$7:$B$12</c:f>
              <c:strCache>
                <c:ptCount val="6"/>
                <c:pt idx="0">
                  <c:v>Uganda: Collaborative Forest Management in Kasambya</c:v>
                </c:pt>
                <c:pt idx="1">
                  <c:v>Indonesia: Community Forest in Lampung and West Kalimantan</c:v>
                </c:pt>
                <c:pt idx="2">
                  <c:v>Indonesia: Forest Partnership in Lampung and West Kalimantan</c:v>
                </c:pt>
                <c:pt idx="3">
                  <c:v>Uganda: Community Forests in Masindi </c:v>
                </c:pt>
                <c:pt idx="4">
                  <c:v>Uganda: Customary lands, reformed in Lamwo</c:v>
                </c:pt>
                <c:pt idx="5">
                  <c:v>Peru: Titled communities in Loreto and Madre de Dios</c:v>
                </c:pt>
              </c:strCache>
            </c:strRef>
          </c:cat>
          <c:val>
            <c:numRef>
              <c:f>Sheet1!$D$7:$D$12</c:f>
              <c:numCache>
                <c:formatCode>0%</c:formatCode>
                <c:ptCount val="6"/>
                <c:pt idx="0">
                  <c:v>0.36</c:v>
                </c:pt>
                <c:pt idx="1">
                  <c:v>0.74</c:v>
                </c:pt>
                <c:pt idx="2">
                  <c:v>0.61</c:v>
                </c:pt>
                <c:pt idx="3">
                  <c:v>0.1</c:v>
                </c:pt>
                <c:pt idx="4">
                  <c:v>0.62000000000000011</c:v>
                </c:pt>
                <c:pt idx="5">
                  <c:v>0.86</c:v>
                </c:pt>
              </c:numCache>
            </c:numRef>
          </c:val>
          <c:extLst>
            <c:ext xmlns:c16="http://schemas.microsoft.com/office/drawing/2014/chart" uri="{C3380CC4-5D6E-409C-BE32-E72D297353CC}">
              <c16:uniqueId val="{00000001-B046-3B43-9813-AFD523A1B2DC}"/>
            </c:ext>
          </c:extLst>
        </c:ser>
        <c:dLbls>
          <c:showLegendKey val="0"/>
          <c:showVal val="0"/>
          <c:showCatName val="0"/>
          <c:showSerName val="0"/>
          <c:showPercent val="0"/>
          <c:showBubbleSize val="0"/>
        </c:dLbls>
        <c:gapWidth val="219"/>
        <c:axId val="1093964800"/>
        <c:axId val="1094341568"/>
      </c:barChart>
      <c:catAx>
        <c:axId val="10939648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94341568"/>
        <c:crosses val="autoZero"/>
        <c:auto val="1"/>
        <c:lblAlgn val="ctr"/>
        <c:lblOffset val="100"/>
        <c:noMultiLvlLbl val="0"/>
      </c:catAx>
      <c:valAx>
        <c:axId val="109434156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939648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D46A12-4A51-0944-9BBC-F7FD828119E4}" type="slidenum">
              <a:rPr lang="en-US" smtClean="0"/>
              <a:t>‹#›</a:t>
            </a:fld>
            <a:endParaRPr lang="en-US"/>
          </a:p>
        </p:txBody>
      </p:sp>
    </p:spTree>
    <p:extLst>
      <p:ext uri="{BB962C8B-B14F-4D97-AF65-F5344CB8AC3E}">
        <p14:creationId xmlns:p14="http://schemas.microsoft.com/office/powerpoint/2010/main" val="7417111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8A8DA2-AC87-D849-81DE-211F9CE0EEAD}" type="datetimeFigureOut">
              <a:rPr lang="en-US" smtClean="0"/>
              <a:t>12/3/2020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61996A-3EF3-2E4F-8430-E93EB06EECFE}" type="slidenum">
              <a:rPr lang="en-US" smtClean="0"/>
              <a:t>‹#›</a:t>
            </a:fld>
            <a:endParaRPr lang="en-US"/>
          </a:p>
        </p:txBody>
      </p:sp>
    </p:spTree>
    <p:extLst>
      <p:ext uri="{BB962C8B-B14F-4D97-AF65-F5344CB8AC3E}">
        <p14:creationId xmlns:p14="http://schemas.microsoft.com/office/powerpoint/2010/main" val="1894793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Research and practice argue that Improving tenure security for land and forests  will lead to sustainable management and support livelihoods of forest-dependent peoples. </a:t>
            </a:r>
            <a:r>
              <a:rPr lang="fr-FR" sz="1200" b="1" kern="1200" dirty="0" err="1">
                <a:solidFill>
                  <a:schemeClr val="tx1"/>
                </a:solidFill>
                <a:effectLst/>
                <a:latin typeface="+mn-lt"/>
                <a:ea typeface="+mn-ea"/>
                <a:cs typeface="+mn-cs"/>
              </a:rPr>
              <a:t>During</a:t>
            </a:r>
            <a:r>
              <a:rPr lang="fr-FR" sz="1200" b="1" kern="1200" dirty="0">
                <a:solidFill>
                  <a:schemeClr val="tx1"/>
                </a:solidFill>
                <a:effectLst/>
                <a:latin typeface="+mn-lt"/>
                <a:ea typeface="+mn-ea"/>
                <a:cs typeface="+mn-cs"/>
              </a:rPr>
              <a:t> the last 40 </a:t>
            </a:r>
            <a:r>
              <a:rPr lang="fr-FR" sz="1200" b="1" kern="1200" dirty="0" err="1">
                <a:solidFill>
                  <a:schemeClr val="tx1"/>
                </a:solidFill>
                <a:effectLst/>
                <a:latin typeface="+mn-lt"/>
                <a:ea typeface="+mn-ea"/>
                <a:cs typeface="+mn-cs"/>
              </a:rPr>
              <a:t>years</a:t>
            </a:r>
            <a:r>
              <a:rPr lang="fr-FR" sz="1200" b="1" kern="1200" dirty="0">
                <a:solidFill>
                  <a:schemeClr val="tx1"/>
                </a:solidFill>
                <a:effectLst/>
                <a:latin typeface="+mn-lt"/>
                <a:ea typeface="+mn-ea"/>
                <a:cs typeface="+mn-cs"/>
              </a:rPr>
              <a:t> important efforts to </a:t>
            </a:r>
            <a:r>
              <a:rPr lang="fr-FR" sz="1200" b="1" kern="1200" dirty="0" err="1">
                <a:solidFill>
                  <a:schemeClr val="tx1"/>
                </a:solidFill>
                <a:effectLst/>
                <a:latin typeface="+mn-lt"/>
                <a:ea typeface="+mn-ea"/>
                <a:cs typeface="+mn-cs"/>
              </a:rPr>
              <a:t>formalize</a:t>
            </a:r>
            <a:r>
              <a:rPr lang="fr-FR" sz="1200" b="1" kern="1200" dirty="0">
                <a:solidFill>
                  <a:schemeClr val="tx1"/>
                </a:solidFill>
                <a:effectLst/>
                <a:latin typeface="+mn-lt"/>
                <a:ea typeface="+mn-ea"/>
                <a:cs typeface="+mn-cs"/>
              </a:rPr>
              <a:t> </a:t>
            </a:r>
            <a:r>
              <a:rPr lang="fr-FR" sz="1200" b="1" kern="1200" dirty="0" err="1">
                <a:solidFill>
                  <a:schemeClr val="tx1"/>
                </a:solidFill>
                <a:effectLst/>
                <a:latin typeface="+mn-lt"/>
                <a:ea typeface="+mn-ea"/>
                <a:cs typeface="+mn-cs"/>
              </a:rPr>
              <a:t>rights</a:t>
            </a:r>
            <a:r>
              <a:rPr lang="fr-FR" sz="1200" b="1" kern="1200" dirty="0">
                <a:solidFill>
                  <a:schemeClr val="tx1"/>
                </a:solidFill>
                <a:effectLst/>
                <a:latin typeface="+mn-lt"/>
                <a:ea typeface="+mn-ea"/>
                <a:cs typeface="+mn-cs"/>
              </a:rPr>
              <a:t> to </a:t>
            </a:r>
            <a:r>
              <a:rPr lang="fr-FR" sz="1200" b="1" kern="1200" dirty="0" err="1">
                <a:solidFill>
                  <a:schemeClr val="tx1"/>
                </a:solidFill>
                <a:effectLst/>
                <a:latin typeface="+mn-lt"/>
                <a:ea typeface="+mn-ea"/>
                <a:cs typeface="+mn-cs"/>
              </a:rPr>
              <a:t>forests</a:t>
            </a:r>
            <a:r>
              <a:rPr lang="fr-FR" sz="1200" b="1" kern="1200" dirty="0">
                <a:solidFill>
                  <a:schemeClr val="tx1"/>
                </a:solidFill>
                <a:effectLst/>
                <a:latin typeface="+mn-lt"/>
                <a:ea typeface="+mn-ea"/>
                <a:cs typeface="+mn-cs"/>
              </a:rPr>
              <a:t> and land have </a:t>
            </a:r>
            <a:r>
              <a:rPr lang="fr-FR" sz="1200" b="1" kern="1200" dirty="0" err="1">
                <a:solidFill>
                  <a:schemeClr val="tx1"/>
                </a:solidFill>
                <a:effectLst/>
                <a:latin typeface="+mn-lt"/>
                <a:ea typeface="+mn-ea"/>
                <a:cs typeface="+mn-cs"/>
              </a:rPr>
              <a:t>taken</a:t>
            </a:r>
            <a:r>
              <a:rPr lang="fr-FR" sz="1200" b="1" kern="1200" dirty="0">
                <a:solidFill>
                  <a:schemeClr val="tx1"/>
                </a:solidFill>
                <a:effectLst/>
                <a:latin typeface="+mn-lt"/>
                <a:ea typeface="+mn-ea"/>
                <a:cs typeface="+mn-cs"/>
              </a:rPr>
              <a:t> place </a:t>
            </a:r>
            <a:r>
              <a:rPr lang="fr-FR" sz="1200" b="1" kern="1200" dirty="0" err="1">
                <a:solidFill>
                  <a:schemeClr val="tx1"/>
                </a:solidFill>
                <a:effectLst/>
                <a:latin typeface="+mn-lt"/>
                <a:ea typeface="+mn-ea"/>
                <a:cs typeface="+mn-cs"/>
              </a:rPr>
              <a:t>specially</a:t>
            </a:r>
            <a:r>
              <a:rPr lang="fr-FR" sz="1200" b="1" kern="1200" dirty="0">
                <a:solidFill>
                  <a:schemeClr val="tx1"/>
                </a:solidFill>
                <a:effectLst/>
                <a:latin typeface="+mn-lt"/>
                <a:ea typeface="+mn-ea"/>
                <a:cs typeface="+mn-cs"/>
              </a:rPr>
              <a:t> in collective tenure </a:t>
            </a:r>
            <a:r>
              <a:rPr lang="fr-FR" sz="1200" b="1" kern="1200" dirty="0" err="1">
                <a:solidFill>
                  <a:schemeClr val="tx1"/>
                </a:solidFill>
                <a:effectLst/>
                <a:latin typeface="+mn-lt"/>
                <a:ea typeface="+mn-ea"/>
                <a:cs typeface="+mn-cs"/>
              </a:rPr>
              <a:t>regimes</a:t>
            </a:r>
            <a:r>
              <a:rPr lang="fr-FR" sz="1200" b="1"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Yet little attention has been paid to the question of whether women and men share equally in the benefits of formalizing collective tenure rights. </a:t>
            </a:r>
            <a:r>
              <a:rPr lang="en-US" sz="1200" kern="1200" dirty="0">
                <a:solidFill>
                  <a:schemeClr val="tx1"/>
                </a:solidFill>
                <a:effectLst/>
                <a:latin typeface="+mn-lt"/>
                <a:ea typeface="+mn-ea"/>
                <a:cs typeface="+mn-cs"/>
              </a:rPr>
              <a:t>This presentation will discuss under which conditions reforms can lead to better outcomes for women and other marginalized groups. In sum, how can we arrive to gender responsive tenure reforms.</a:t>
            </a:r>
          </a:p>
          <a:p>
            <a:endParaRPr lang="en-US" dirty="0"/>
          </a:p>
          <a:p>
            <a:r>
              <a:rPr lang="en-US" dirty="0"/>
              <a:t>40</a:t>
            </a:r>
          </a:p>
        </p:txBody>
      </p:sp>
      <p:sp>
        <p:nvSpPr>
          <p:cNvPr id="4" name="Slide Number Placeholder 3"/>
          <p:cNvSpPr>
            <a:spLocks noGrp="1"/>
          </p:cNvSpPr>
          <p:nvPr>
            <p:ph type="sldNum" sz="quarter" idx="5"/>
          </p:nvPr>
        </p:nvSpPr>
        <p:spPr/>
        <p:txBody>
          <a:bodyPr/>
          <a:lstStyle/>
          <a:p>
            <a:fld id="{3061996A-3EF3-2E4F-8430-E93EB06EECFE}" type="slidenum">
              <a:rPr lang="en-US" smtClean="0"/>
              <a:t>1</a:t>
            </a:fld>
            <a:endParaRPr lang="en-US"/>
          </a:p>
        </p:txBody>
      </p:sp>
    </p:spTree>
    <p:extLst>
      <p:ext uri="{BB962C8B-B14F-4D97-AF65-F5344CB8AC3E}">
        <p14:creationId xmlns:p14="http://schemas.microsoft.com/office/powerpoint/2010/main" val="1846154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Globally, most forests lands are owned and administered by the state with a steady process of rights recognition under collective tenure regimes using different institutional mechanisms ranging from collective </a:t>
            </a:r>
            <a:r>
              <a:rPr lang="en-US" dirty="0" err="1"/>
              <a:t>tiltes</a:t>
            </a:r>
            <a:r>
              <a:rPr lang="en-US" dirty="0"/>
              <a:t> to land to benefit sharing mechanisms to access forest resources.</a:t>
            </a:r>
            <a:r>
              <a:rPr lang="en-US" sz="1200" b="1"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When we talk about forest tenure reform we refer to changes in regulations that define the rights over who uses, manages and control forest resources. This refers to the bundle of rights but also to the security of these rights: whether the law formally recognizes the rights, whether we perceive those rights as secure and whether we feel confident our rights will be protected and enforced</a:t>
            </a:r>
          </a:p>
          <a:p>
            <a:endParaRPr lang="en-US" sz="1200" dirty="0"/>
          </a:p>
          <a:p>
            <a:r>
              <a:rPr lang="en-US" sz="1200" dirty="0"/>
              <a:t>23</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B22F3B2-7DD2-4E4C-89FF-5A06800CCF2E}" type="slidenum">
              <a:rPr lang="en-US" smtClean="0"/>
              <a:t>2</a:t>
            </a:fld>
            <a:endParaRPr lang="en-US"/>
          </a:p>
        </p:txBody>
      </p:sp>
    </p:spTree>
    <p:extLst>
      <p:ext uri="{BB962C8B-B14F-4D97-AF65-F5344CB8AC3E}">
        <p14:creationId xmlns:p14="http://schemas.microsoft.com/office/powerpoint/2010/main" val="1640679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t>This presentation leverages on data collected by the Global Comparative Study on Forest tenure reforms. It focuses on data collected in 7 </a:t>
            </a:r>
            <a:r>
              <a:rPr lang="en-US" sz="1200" b="0" dirty="0" err="1"/>
              <a:t>subregions</a:t>
            </a:r>
            <a:r>
              <a:rPr lang="en-US" sz="1200" b="0" dirty="0"/>
              <a:t> and 41 sites in Peru, Uganda, and Indonesia. We analyzed seven types of reforms across three tenure regimes. Our </a:t>
            </a:r>
            <a:r>
              <a:rPr lang="en-US" sz="1200" b="0" kern="1200" dirty="0">
                <a:solidFill>
                  <a:schemeClr val="tx1"/>
                </a:solidFill>
                <a:effectLst/>
                <a:latin typeface="+mn-lt"/>
                <a:ea typeface="+mn-ea"/>
                <a:cs typeface="+mn-cs"/>
              </a:rPr>
              <a:t>analysis here is based only on those who participated in reforms. </a:t>
            </a:r>
          </a:p>
          <a:p>
            <a:r>
              <a:rPr lang="en-US" sz="1200" kern="1200" dirty="0">
                <a:solidFill>
                  <a:schemeClr val="tx1"/>
                </a:solidFill>
                <a:effectLst/>
                <a:latin typeface="+mn-lt"/>
                <a:ea typeface="+mn-ea"/>
                <a:cs typeface="+mn-cs"/>
              </a:rPr>
              <a:t>In some cases, this included forestlands – as in Peru where we analyzed formalization of indigenous communities in the Amazon. In others, our analysis included processes where rights are not recognized to lands but rather forests resources.  This is the case of social forestry schemes and partnerships in Indonesia and also Collaborative Forest Management and Community Forestry in Uganda. </a:t>
            </a:r>
          </a:p>
          <a:p>
            <a:r>
              <a:rPr lang="en-US" sz="1200" kern="1200" dirty="0">
                <a:solidFill>
                  <a:schemeClr val="tx1"/>
                </a:solidFill>
                <a:effectLst/>
                <a:latin typeface="+mn-lt"/>
                <a:ea typeface="+mn-ea"/>
                <a:cs typeface="+mn-cs"/>
              </a:rPr>
              <a:t>32</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1. State lands designated for community use </a:t>
            </a:r>
          </a:p>
          <a:p>
            <a:endParaRPr lang="en-US" dirty="0"/>
          </a:p>
          <a:p>
            <a:r>
              <a:rPr lang="en-US" sz="1200" b="1" kern="1200" dirty="0">
                <a:solidFill>
                  <a:schemeClr val="tx1"/>
                </a:solidFill>
                <a:effectLst/>
                <a:latin typeface="+mn-lt"/>
                <a:ea typeface="+mn-ea"/>
                <a:cs typeface="+mn-cs"/>
              </a:rPr>
              <a:t>Reform 1.</a:t>
            </a:r>
            <a:r>
              <a:rPr lang="en-US" sz="1200" b="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Community Forests</a:t>
            </a:r>
            <a:r>
              <a:rPr lang="en-US" sz="1200" b="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HKm</a:t>
            </a:r>
            <a:r>
              <a:rPr lang="en-US" sz="1200" b="1" kern="1200" dirty="0">
                <a:solidFill>
                  <a:schemeClr val="tx1"/>
                </a:solidFill>
                <a:effectLst/>
                <a:latin typeface="+mn-lt"/>
                <a:ea typeface="+mn-ea"/>
                <a:cs typeface="+mn-cs"/>
              </a:rPr>
              <a:t> in </a:t>
            </a:r>
            <a:r>
              <a:rPr lang="en-US" sz="1200" kern="1200" dirty="0">
                <a:solidFill>
                  <a:schemeClr val="tx1"/>
                </a:solidFill>
                <a:effectLst/>
                <a:latin typeface="+mn-lt"/>
                <a:ea typeface="+mn-ea"/>
                <a:cs typeface="+mn-cs"/>
              </a:rPr>
              <a:t>Lampung and West Kalimantan, Indonesia</a:t>
            </a:r>
          </a:p>
          <a:p>
            <a:r>
              <a:rPr lang="en-US" sz="1200" b="1" kern="1200" dirty="0">
                <a:solidFill>
                  <a:schemeClr val="tx1"/>
                </a:solidFill>
                <a:effectLst/>
                <a:latin typeface="+mn-lt"/>
                <a:ea typeface="+mn-ea"/>
                <a:cs typeface="+mn-cs"/>
              </a:rPr>
              <a:t>Reform 2.Community Plantations </a:t>
            </a:r>
            <a:r>
              <a:rPr lang="en-US" sz="1200" b="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HTR in </a:t>
            </a:r>
            <a:r>
              <a:rPr lang="en-US" sz="1200" kern="1200" dirty="0">
                <a:solidFill>
                  <a:schemeClr val="tx1"/>
                </a:solidFill>
                <a:effectLst/>
                <a:latin typeface="+mn-lt"/>
                <a:ea typeface="+mn-ea"/>
                <a:cs typeface="+mn-cs"/>
              </a:rPr>
              <a:t>Lampung, Indonesia</a:t>
            </a:r>
          </a:p>
          <a:p>
            <a:r>
              <a:rPr lang="en-US" sz="1200" b="1" kern="1200" dirty="0">
                <a:solidFill>
                  <a:schemeClr val="tx1"/>
                </a:solidFill>
                <a:effectLst/>
                <a:latin typeface="+mn-lt"/>
                <a:ea typeface="+mn-ea"/>
                <a:cs typeface="+mn-cs"/>
              </a:rPr>
              <a:t>Reform 3.</a:t>
            </a:r>
            <a:r>
              <a:rPr lang="en-US" sz="1200" b="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Collaborative Forest Management </a:t>
            </a:r>
            <a:r>
              <a:rPr lang="en-US" sz="1200" kern="1200" dirty="0">
                <a:solidFill>
                  <a:schemeClr val="tx1"/>
                </a:solidFill>
                <a:effectLst/>
                <a:latin typeface="+mn-lt"/>
                <a:ea typeface="+mn-ea"/>
                <a:cs typeface="+mn-cs"/>
              </a:rPr>
              <a:t>Masindi, Uganda</a:t>
            </a:r>
            <a:r>
              <a:rPr lang="en-US" dirty="0">
                <a:effectLst/>
              </a:rPr>
              <a:t>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2. State lands designated for the use of companies</a:t>
            </a:r>
          </a:p>
          <a:p>
            <a:r>
              <a:rPr lang="en-US" sz="1200" b="1" kern="1200" dirty="0">
                <a:solidFill>
                  <a:schemeClr val="tx1"/>
                </a:solidFill>
                <a:effectLst/>
                <a:latin typeface="+mn-lt"/>
                <a:ea typeface="+mn-ea"/>
                <a:cs typeface="+mn-cs"/>
              </a:rPr>
              <a:t>Reform 4. Community-company partnerships  West Kalimantan and Lampung in Indonesia</a:t>
            </a:r>
          </a:p>
          <a:p>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3. Lands owned by indigenous peoples and communities</a:t>
            </a:r>
          </a:p>
          <a:p>
            <a:r>
              <a:rPr lang="en-US" sz="1200" b="1" kern="1200" dirty="0">
                <a:solidFill>
                  <a:schemeClr val="tx1"/>
                </a:solidFill>
                <a:effectLst/>
                <a:latin typeface="+mn-lt"/>
                <a:ea typeface="+mn-ea"/>
                <a:cs typeface="+mn-cs"/>
              </a:rPr>
              <a:t>Reform 5. </a:t>
            </a:r>
            <a:r>
              <a:rPr lang="en-US" sz="1200" b="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Community Forests  </a:t>
            </a:r>
            <a:r>
              <a:rPr lang="en-US" sz="1200" b="0" kern="1200" dirty="0">
                <a:solidFill>
                  <a:schemeClr val="tx1"/>
                </a:solidFill>
                <a:effectLst/>
                <a:latin typeface="+mn-lt"/>
                <a:ea typeface="+mn-ea"/>
                <a:cs typeface="+mn-cs"/>
              </a:rPr>
              <a:t>Masindi, Uganda</a:t>
            </a:r>
          </a:p>
          <a:p>
            <a:r>
              <a:rPr lang="en-US" sz="1200" b="1" kern="1200" dirty="0">
                <a:solidFill>
                  <a:schemeClr val="tx1"/>
                </a:solidFill>
                <a:effectLst/>
                <a:latin typeface="+mn-lt"/>
                <a:ea typeface="+mn-ea"/>
                <a:cs typeface="+mn-cs"/>
              </a:rPr>
              <a:t>Reform 6. Customary lands, </a:t>
            </a:r>
            <a:r>
              <a:rPr lang="en-US" sz="1200" b="0" kern="1200" dirty="0">
                <a:solidFill>
                  <a:schemeClr val="tx1"/>
                </a:solidFill>
                <a:effectLst/>
                <a:latin typeface="+mn-lt"/>
                <a:ea typeface="+mn-ea"/>
                <a:cs typeface="+mn-cs"/>
              </a:rPr>
              <a:t>formalized </a:t>
            </a:r>
            <a:r>
              <a:rPr lang="en-US" sz="1200" b="0" kern="1200" dirty="0" err="1">
                <a:solidFill>
                  <a:schemeClr val="tx1"/>
                </a:solidFill>
                <a:effectLst/>
                <a:latin typeface="+mn-lt"/>
                <a:ea typeface="+mn-ea"/>
                <a:cs typeface="+mn-cs"/>
              </a:rPr>
              <a:t>Lamwo</a:t>
            </a:r>
            <a:r>
              <a:rPr lang="en-US" sz="1200" b="0" kern="1200" dirty="0">
                <a:solidFill>
                  <a:schemeClr val="tx1"/>
                </a:solidFill>
                <a:effectLst/>
                <a:latin typeface="+mn-lt"/>
                <a:ea typeface="+mn-ea"/>
                <a:cs typeface="+mn-cs"/>
              </a:rPr>
              <a:t>, Uganda</a:t>
            </a:r>
          </a:p>
          <a:p>
            <a:r>
              <a:rPr lang="en-US" sz="1200" b="1" kern="1200" dirty="0">
                <a:solidFill>
                  <a:schemeClr val="tx1"/>
                </a:solidFill>
                <a:effectLst/>
                <a:latin typeface="+mn-lt"/>
                <a:ea typeface="+mn-ea"/>
                <a:cs typeface="+mn-cs"/>
              </a:rPr>
              <a:t>Reform 7. </a:t>
            </a:r>
            <a:r>
              <a:rPr lang="en-US" sz="1200" b="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Titled communities </a:t>
            </a:r>
            <a:r>
              <a:rPr lang="en-US" sz="1200" b="0" kern="1200" dirty="0">
                <a:solidFill>
                  <a:schemeClr val="tx1"/>
                </a:solidFill>
                <a:effectLst/>
                <a:latin typeface="+mn-lt"/>
                <a:ea typeface="+mn-ea"/>
                <a:cs typeface="+mn-cs"/>
              </a:rPr>
              <a:t> </a:t>
            </a:r>
            <a:r>
              <a:rPr lang="es-ES" sz="1200" b="0" kern="1200" dirty="0">
                <a:solidFill>
                  <a:schemeClr val="tx1"/>
                </a:solidFill>
                <a:effectLst/>
                <a:latin typeface="+mn-lt"/>
                <a:ea typeface="+mn-ea"/>
                <a:cs typeface="+mn-cs"/>
              </a:rPr>
              <a:t>Loreto and Madre de Dios, </a:t>
            </a:r>
            <a:r>
              <a:rPr lang="es-ES" sz="1200" b="0" kern="1200" dirty="0" err="1">
                <a:solidFill>
                  <a:schemeClr val="tx1"/>
                </a:solidFill>
                <a:effectLst/>
                <a:latin typeface="+mn-lt"/>
                <a:ea typeface="+mn-ea"/>
                <a:cs typeface="+mn-cs"/>
              </a:rPr>
              <a:t>Peru</a:t>
            </a:r>
            <a:r>
              <a:rPr lang="es-ES" sz="1200" b="0" kern="1200" dirty="0">
                <a:solidFill>
                  <a:schemeClr val="tx1"/>
                </a:solidFill>
                <a:effectLst/>
                <a:latin typeface="+mn-lt"/>
                <a:ea typeface="+mn-ea"/>
                <a:cs typeface="+mn-cs"/>
              </a:rPr>
              <a:t> </a:t>
            </a:r>
            <a:endParaRPr lang="en-US" sz="1200" b="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helpful, we included data from non-participants to enable comparisons. </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061996A-3EF3-2E4F-8430-E93EB06EECFE}" type="slidenum">
              <a:rPr lang="en-US" smtClean="0"/>
              <a:t>3</a:t>
            </a:fld>
            <a:endParaRPr lang="en-US"/>
          </a:p>
        </p:txBody>
      </p:sp>
    </p:spTree>
    <p:extLst>
      <p:ext uri="{BB962C8B-B14F-4D97-AF65-F5344CB8AC3E}">
        <p14:creationId xmlns:p14="http://schemas.microsoft.com/office/powerpoint/2010/main" val="184787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Results show Important progress. Most countries have adopted international instruments and incorporated gender equality or equity principles in their national Constitutions.</a:t>
            </a:r>
            <a:r>
              <a:rPr lang="en-US" dirty="0">
                <a:effectLst/>
              </a:rPr>
              <a:t> </a:t>
            </a:r>
            <a:r>
              <a:rPr lang="en-US" sz="1200" kern="1200" dirty="0">
                <a:solidFill>
                  <a:schemeClr val="tx1"/>
                </a:solidFill>
                <a:effectLst/>
                <a:latin typeface="+mn-lt"/>
                <a:ea typeface="+mn-ea"/>
                <a:cs typeface="+mn-cs"/>
              </a:rPr>
              <a:t>However specific provisions that determine whether women may own land and other resources are still lacking.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is little participation of women or recognition of gender concerns in the objectives of reforms</a:t>
            </a:r>
            <a:r>
              <a:rPr lang="en-US" dirty="0">
                <a:effectLst/>
              </a:rPr>
              <a:t>  (Except for Uganda)</a:t>
            </a:r>
          </a:p>
          <a:p>
            <a:endParaRPr lang="en-US" dirty="0">
              <a:effectLst/>
            </a:endParaRPr>
          </a:p>
          <a:p>
            <a:r>
              <a:rPr lang="en-US" sz="1200" kern="1200" dirty="0">
                <a:solidFill>
                  <a:schemeClr val="tx1"/>
                </a:solidFill>
                <a:effectLst/>
                <a:latin typeface="+mn-lt"/>
                <a:ea typeface="+mn-ea"/>
                <a:cs typeface="+mn-cs"/>
              </a:rPr>
              <a:t>More men (78%) participate in </a:t>
            </a:r>
            <a:r>
              <a:rPr lang="en-US" sz="1200" kern="1200" dirty="0" err="1">
                <a:solidFill>
                  <a:schemeClr val="tx1"/>
                </a:solidFill>
                <a:effectLst/>
                <a:latin typeface="+mn-lt"/>
                <a:ea typeface="+mn-ea"/>
                <a:cs typeface="+mn-cs"/>
              </a:rPr>
              <a:t>desing</a:t>
            </a:r>
            <a:r>
              <a:rPr lang="en-US" sz="1200" kern="1200" dirty="0">
                <a:solidFill>
                  <a:schemeClr val="tx1"/>
                </a:solidFill>
                <a:effectLst/>
                <a:latin typeface="+mn-lt"/>
                <a:ea typeface="+mn-ea"/>
                <a:cs typeface="+mn-cs"/>
              </a:rPr>
              <a:t> and implementation in comparison to women (28%) (Larson et al., 2019a).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Therefore Implementation, requires clear sectorial provisions and guidelines indicating how men and women participate and benefit from the reform process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means Mechanisms should indicate provisions for  implementation that specify whether they encourage participation of women in decision-making; or promote changes in attitudes and behavior.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From the three countries the only targeted forest policies we found were in forest laws in Uganda and still their implementation in practice is limited. </a:t>
            </a:r>
          </a:p>
          <a:p>
            <a:r>
              <a:rPr lang="en-US" sz="1200" kern="1200" dirty="0">
                <a:solidFill>
                  <a:schemeClr val="tx1"/>
                </a:solidFill>
                <a:effectLst/>
                <a:latin typeface="+mn-lt"/>
                <a:ea typeface="+mn-ea"/>
                <a:cs typeface="+mn-cs"/>
              </a:rPr>
              <a:t>52</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attributes for each reform: a) who receives the rights to forest lands; b) the type of rights they receive and the length of time for which the rights are granted; c) the purpose of the reform and the steps to acquire rights; and d) the regulatory framework underpinning the reform.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061996A-3EF3-2E4F-8430-E93EB06EECFE}" type="slidenum">
              <a:rPr lang="en-US" smtClean="0"/>
              <a:t>4</a:t>
            </a:fld>
            <a:endParaRPr lang="en-US"/>
          </a:p>
        </p:txBody>
      </p:sp>
    </p:spTree>
    <p:extLst>
      <p:ext uri="{BB962C8B-B14F-4D97-AF65-F5344CB8AC3E}">
        <p14:creationId xmlns:p14="http://schemas.microsoft.com/office/powerpoint/2010/main" val="1987059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Participation of women and men in forest tenure reforms differs as it is defined in national policies, communal governance structures, as well as household dynamics. Therefore, we need to look at the factors favoring or hindering equal rights across these different levels.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Outcomes on the ground depend both on clear provisions and clear implementation practices.  Having the law in place is not enough. Reform Goals should indicate how women, men and the different forest user groups will be incorporated in the implementation process and specify how they will benefit. For instance, national laws referred to “organized forest user groups” as subject’s of the reform. For Indonesia, representation is based on household head membership, understood mainly as men. In Uganda – participation is </a:t>
            </a:r>
            <a:r>
              <a:rPr lang="en-US" sz="1200" kern="1200" dirty="0" err="1">
                <a:solidFill>
                  <a:schemeClr val="tx1"/>
                </a:solidFill>
                <a:effectLst/>
                <a:latin typeface="+mn-lt"/>
                <a:ea typeface="+mn-ea"/>
                <a:cs typeface="+mn-cs"/>
              </a:rPr>
              <a:t>indivividual</a:t>
            </a:r>
            <a:r>
              <a:rPr lang="en-US" sz="1200" kern="1200" dirty="0">
                <a:solidFill>
                  <a:schemeClr val="tx1"/>
                </a:solidFill>
                <a:effectLst/>
                <a:latin typeface="+mn-lt"/>
                <a:ea typeface="+mn-ea"/>
                <a:cs typeface="+mn-cs"/>
              </a:rPr>
              <a:t> so both male and female can participate. In Peru membership is based on local norms that defines who is considered part of the community. Therefore, Identifying who is the subject of reforms, how women and men benefit, the type of rights and how these are distributed within the collective is important.</a:t>
            </a:r>
            <a:r>
              <a:rPr lang="en-US"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1.05</a:t>
            </a:r>
            <a:endParaRPr lang="en-US" dirty="0"/>
          </a:p>
        </p:txBody>
      </p:sp>
      <p:sp>
        <p:nvSpPr>
          <p:cNvPr id="4" name="Slide Number Placeholder 3"/>
          <p:cNvSpPr>
            <a:spLocks noGrp="1"/>
          </p:cNvSpPr>
          <p:nvPr>
            <p:ph type="sldNum" sz="quarter" idx="5"/>
          </p:nvPr>
        </p:nvSpPr>
        <p:spPr/>
        <p:txBody>
          <a:bodyPr/>
          <a:lstStyle/>
          <a:p>
            <a:fld id="{3061996A-3EF3-2E4F-8430-E93EB06EECFE}" type="slidenum">
              <a:rPr lang="en-US" smtClean="0"/>
              <a:t>5</a:t>
            </a:fld>
            <a:endParaRPr lang="en-US"/>
          </a:p>
        </p:txBody>
      </p:sp>
    </p:spTree>
    <p:extLst>
      <p:ext uri="{BB962C8B-B14F-4D97-AF65-F5344CB8AC3E}">
        <p14:creationId xmlns:p14="http://schemas.microsoft.com/office/powerpoint/2010/main" val="3997199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Our results show that women’s perceptions of tenure security or insecurity are nested within the strength of collective rights. The bundle of rights formally recognized by the state for instance the differences in perception of women and men in sites where indigenous titles have been formalized in Peru or formalized customary lands in Uganda have a stronger perception of tenure security in comparison other social forestry schemes in Uganda and Indonesia. However, perceptions of tenure security are also embedded in the strength of individual’s rights and voice in the collective as it can be shown in the differences across how men and women perceived their rights as secured in customary lands in Uganda vs. indigenous lands in Peru</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 the reforms analyzed, factors influencing positive perceptions around tenure security included  whether respondents were non-poor, whether women were participating in villages undergoing reform processes and whether individuals are able to participate in forest related organizations.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shows that It is not only about having rights but ensuring rights gained are secured as well as the ability to benefit from those rights in a sustained manner.  Livelihood concerns are important aspects associated with the satisfaction of rights and improved tenure security.  Continued assurance and support of productive systems and capacities of forest users to sustain outcomes after issuing forest certificates or permits and land titles is important.  </a:t>
            </a:r>
            <a:endParaRPr lang="en-US" sz="1200" kern="1200" dirty="0">
              <a:solidFill>
                <a:schemeClr val="tx1"/>
              </a:solidFill>
              <a:effectLst/>
              <a:latin typeface="+mn-lt"/>
              <a:ea typeface="+mn-ea"/>
              <a:cs typeface="+mn-cs"/>
            </a:endParaRPr>
          </a:p>
          <a:p>
            <a:endParaRPr lang="en-US" dirty="0"/>
          </a:p>
          <a:p>
            <a:r>
              <a:rPr lang="en-US" dirty="0"/>
              <a:t>1.08</a:t>
            </a:r>
          </a:p>
        </p:txBody>
      </p:sp>
      <p:sp>
        <p:nvSpPr>
          <p:cNvPr id="4" name="Slide Number Placeholder 3"/>
          <p:cNvSpPr>
            <a:spLocks noGrp="1"/>
          </p:cNvSpPr>
          <p:nvPr>
            <p:ph type="sldNum" sz="quarter" idx="5"/>
          </p:nvPr>
        </p:nvSpPr>
        <p:spPr/>
        <p:txBody>
          <a:bodyPr/>
          <a:lstStyle/>
          <a:p>
            <a:fld id="{3061996A-3EF3-2E4F-8430-E93EB06EECFE}" type="slidenum">
              <a:rPr lang="en-US" smtClean="0"/>
              <a:t>6</a:t>
            </a:fld>
            <a:endParaRPr lang="en-US"/>
          </a:p>
        </p:txBody>
      </p:sp>
    </p:spTree>
    <p:extLst>
      <p:ext uri="{BB962C8B-B14F-4D97-AF65-F5344CB8AC3E}">
        <p14:creationId xmlns:p14="http://schemas.microsoft.com/office/powerpoint/2010/main" val="680403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From our results Three lessons for gender responsive reforms emerge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our analysis shows there is no single type of reform that performs consistently better for men or for women. However, processes of rights devolution can influence internal debates on how existing rules affect men and women differently and allow new forms of organizing that could empower women. This keeps reforms from exacerbating social differentiation conditions, keeping in mind that </a:t>
            </a:r>
            <a:r>
              <a:rPr lang="en-US" sz="1200" b="1" dirty="0"/>
              <a:t>participation of women (such as mapping exercises during demarcation processes) does not necessarily mean equal sharing of rights, decisions or benefits: We n</a:t>
            </a:r>
            <a:r>
              <a:rPr lang="en-US" sz="1200" dirty="0"/>
              <a:t>eed to address power dynamics, and sources of inequality that remain.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Second, we need institutional arrangements that are sensitive to women concerns and needs. This means having gender responsive policies, laws, provisions and rules as well as norms and customary arrangements in place that are inclusive. These enable access, use and control of forest resources and influence decisions, collective choices, livelihood strategies, incentives for collaboration, investment and opportunities.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Third,  reforms are dynamic processes, involving different feedbacks during  design and implementation.  We need to know Who is designing these reforms? Who is taking the decisions and participating in governance structures? Who are the agents of implementation? And what type of skills, and agency they have to influence decisions and support inclusive reforms.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 Roman" panose="02000503020000020003" pitchFamily="2" charset="0"/>
              </a:rPr>
              <a:t>Finally the realization of rights and the sustainability of outcomes derived from those rights is linked to the ability to improve livelihoods and secure those rights in the long term for women and men alike.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venir Roman" panose="02000503020000020003"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 Roman" panose="02000503020000020003" pitchFamily="2" charset="0"/>
              </a:rPr>
              <a:t>1.37</a:t>
            </a:r>
          </a:p>
        </p:txBody>
      </p:sp>
      <p:sp>
        <p:nvSpPr>
          <p:cNvPr id="4" name="Slide Number Placeholder 3"/>
          <p:cNvSpPr>
            <a:spLocks noGrp="1"/>
          </p:cNvSpPr>
          <p:nvPr>
            <p:ph type="sldNum" sz="quarter" idx="5"/>
          </p:nvPr>
        </p:nvSpPr>
        <p:spPr/>
        <p:txBody>
          <a:bodyPr/>
          <a:lstStyle/>
          <a:p>
            <a:fld id="{3061996A-3EF3-2E4F-8430-E93EB06EECFE}" type="slidenum">
              <a:rPr lang="en-US" smtClean="0"/>
              <a:t>7</a:t>
            </a:fld>
            <a:endParaRPr lang="en-US"/>
          </a:p>
        </p:txBody>
      </p:sp>
    </p:spTree>
    <p:extLst>
      <p:ext uri="{BB962C8B-B14F-4D97-AF65-F5344CB8AC3E}">
        <p14:creationId xmlns:p14="http://schemas.microsoft.com/office/powerpoint/2010/main" val="41498123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1524000" y="2138082"/>
            <a:ext cx="9144000" cy="1430478"/>
          </a:xfrm>
          <a:prstGeom prst="rect">
            <a:avLst/>
          </a:prstGeom>
        </p:spPr>
        <p:txBody>
          <a:bodyPr anchor="b">
            <a:normAutofit/>
          </a:bodyPr>
          <a:lstStyle>
            <a:lvl1pPr algn="ctr">
              <a:defRPr sz="4000" baseline="0">
                <a:solidFill>
                  <a:schemeClr val="accent5"/>
                </a:solidFill>
              </a:defRPr>
            </a:lvl1pPr>
          </a:lstStyle>
          <a:p>
            <a:r>
              <a:rPr lang="en-US" dirty="0"/>
              <a:t>INSERT YOUR </a:t>
            </a:r>
            <a:br>
              <a:rPr lang="en-US" dirty="0"/>
            </a:br>
            <a:r>
              <a:rPr lang="en-US" dirty="0"/>
              <a:t>TITLE HERE</a:t>
            </a:r>
          </a:p>
        </p:txBody>
      </p:sp>
      <p:sp>
        <p:nvSpPr>
          <p:cNvPr id="9" name="Subtitle 2"/>
          <p:cNvSpPr>
            <a:spLocks noGrp="1"/>
          </p:cNvSpPr>
          <p:nvPr>
            <p:ph type="subTitle" idx="1" hasCustomPrompt="1"/>
          </p:nvPr>
        </p:nvSpPr>
        <p:spPr>
          <a:xfrm>
            <a:off x="1524000" y="3602038"/>
            <a:ext cx="9144000" cy="566550"/>
          </a:xfrm>
          <a:prstGeom prst="rect">
            <a:avLst/>
          </a:prstGeom>
        </p:spPr>
        <p:txBody>
          <a:bodyPr>
            <a:normAutofit/>
          </a:bodyPr>
          <a:lstStyle>
            <a:lvl1pPr marL="0" indent="0" algn="ctr">
              <a:buNone/>
              <a:defRPr sz="2000"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SUBITLE HERE</a:t>
            </a:r>
          </a:p>
        </p:txBody>
      </p:sp>
      <p:sp>
        <p:nvSpPr>
          <p:cNvPr id="16" name="Rectangle 15"/>
          <p:cNvSpPr/>
          <p:nvPr userDrawn="1"/>
        </p:nvSpPr>
        <p:spPr>
          <a:xfrm>
            <a:off x="2320131" y="4184276"/>
            <a:ext cx="7382933" cy="457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320131" y="4704538"/>
            <a:ext cx="7382933" cy="457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6"/>
          <p:cNvSpPr>
            <a:spLocks noGrp="1"/>
          </p:cNvSpPr>
          <p:nvPr>
            <p:ph type="body" sz="quarter" idx="13" hasCustomPrompt="1"/>
          </p:nvPr>
        </p:nvSpPr>
        <p:spPr>
          <a:xfrm>
            <a:off x="2320131" y="4285782"/>
            <a:ext cx="7551738" cy="382775"/>
          </a:xfrm>
          <a:prstGeom prst="rect">
            <a:avLst/>
          </a:prstGeom>
        </p:spPr>
        <p:txBody>
          <a:bodyPr>
            <a:normAutofit/>
          </a:bodyPr>
          <a:lstStyle>
            <a:lvl1pPr marL="0" indent="0" algn="ctr">
              <a:buNone/>
              <a:defRPr sz="1800" baseline="0">
                <a:solidFill>
                  <a:schemeClr val="accent4"/>
                </a:solidFill>
              </a:defRPr>
            </a:lvl1pPr>
          </a:lstStyle>
          <a:p>
            <a:pPr lvl="0"/>
            <a:r>
              <a:rPr lang="en-US" dirty="0"/>
              <a:t>INSERT YOUR NAME</a:t>
            </a:r>
          </a:p>
        </p:txBody>
      </p:sp>
      <p:sp>
        <p:nvSpPr>
          <p:cNvPr id="6" name="Content Placeholder 5"/>
          <p:cNvSpPr>
            <a:spLocks noGrp="1"/>
          </p:cNvSpPr>
          <p:nvPr>
            <p:ph sz="quarter" idx="14" hasCustomPrompt="1"/>
          </p:nvPr>
        </p:nvSpPr>
        <p:spPr>
          <a:xfrm>
            <a:off x="9436099" y="1414276"/>
            <a:ext cx="1249829" cy="283837"/>
          </a:xfrm>
          <a:prstGeom prst="rect">
            <a:avLst/>
          </a:prstGeom>
        </p:spPr>
        <p:txBody>
          <a:bodyPr>
            <a:noAutofit/>
          </a:bodyPr>
          <a:lstStyle>
            <a:lvl1pPr marL="0" indent="0" algn="r">
              <a:buNone/>
              <a:defRPr sz="1600" baseline="0">
                <a:solidFill>
                  <a:schemeClr val="accent5"/>
                </a:solidFill>
              </a:defRPr>
            </a:lvl1pPr>
          </a:lstStyle>
          <a:p>
            <a:pPr lvl="0"/>
            <a:r>
              <a:rPr lang="en-US" dirty="0" err="1"/>
              <a:t>dd</a:t>
            </a:r>
            <a:r>
              <a:rPr lang="en-US" dirty="0"/>
              <a:t>/mm/</a:t>
            </a:r>
            <a:r>
              <a:rPr lang="en-US" dirty="0" err="1"/>
              <a:t>yy</a:t>
            </a:r>
            <a:endParaRPr lang="en-US" dirty="0"/>
          </a:p>
        </p:txBody>
      </p:sp>
      <p:sp>
        <p:nvSpPr>
          <p:cNvPr id="13" name="Content Placeholder 5"/>
          <p:cNvSpPr>
            <a:spLocks noGrp="1"/>
          </p:cNvSpPr>
          <p:nvPr>
            <p:ph sz="quarter" idx="15" hasCustomPrompt="1"/>
          </p:nvPr>
        </p:nvSpPr>
        <p:spPr>
          <a:xfrm>
            <a:off x="1524000" y="1414276"/>
            <a:ext cx="7162800" cy="283837"/>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1600">
                <a:solidFill>
                  <a:schemeClr val="accent5"/>
                </a:solidFill>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INSERT NAME OF THE SESSION</a:t>
            </a:r>
          </a:p>
          <a:p>
            <a:pPr lvl="0"/>
            <a:endParaRPr lang="en-US" dirty="0"/>
          </a:p>
        </p:txBody>
      </p:sp>
      <p:sp>
        <p:nvSpPr>
          <p:cNvPr id="15" name="Content Placeholder 5"/>
          <p:cNvSpPr>
            <a:spLocks noGrp="1"/>
          </p:cNvSpPr>
          <p:nvPr>
            <p:ph sz="quarter" idx="16" hasCustomPrompt="1"/>
          </p:nvPr>
        </p:nvSpPr>
        <p:spPr>
          <a:xfrm>
            <a:off x="1524000" y="1749005"/>
            <a:ext cx="7162800" cy="271884"/>
          </a:xfrm>
          <a:prstGeom prst="rect">
            <a:avLst/>
          </a:prstGeom>
        </p:spPr>
        <p:txBody>
          <a:bodyPr>
            <a:normAutofit/>
          </a:bodyPr>
          <a:lstStyle>
            <a:lvl1pPr marL="0" indent="0">
              <a:buNone/>
              <a:defRPr sz="1400">
                <a:solidFill>
                  <a:schemeClr val="accent5"/>
                </a:solidFill>
              </a:defRPr>
            </a:lvl1pPr>
          </a:lstStyle>
          <a:p>
            <a:pPr lvl="0"/>
            <a:r>
              <a:rPr lang="en-US" dirty="0"/>
              <a:t>INSERT NAME OF STREAM</a:t>
            </a:r>
          </a:p>
        </p:txBody>
      </p:sp>
      <p:sp>
        <p:nvSpPr>
          <p:cNvPr id="11" name="TextBox 10"/>
          <p:cNvSpPr txBox="1"/>
          <p:nvPr userDrawn="1"/>
        </p:nvSpPr>
        <p:spPr>
          <a:xfrm>
            <a:off x="596900" y="1401576"/>
            <a:ext cx="1028700"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accent4"/>
                </a:solidFill>
              </a:rPr>
              <a:t>Session</a:t>
            </a:r>
          </a:p>
        </p:txBody>
      </p:sp>
      <p:sp>
        <p:nvSpPr>
          <p:cNvPr id="19" name="TextBox 18"/>
          <p:cNvSpPr txBox="1"/>
          <p:nvPr userDrawn="1"/>
        </p:nvSpPr>
        <p:spPr>
          <a:xfrm>
            <a:off x="738794" y="1698113"/>
            <a:ext cx="1028700" cy="30777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4"/>
                </a:solidFill>
              </a:rPr>
              <a:t>Stream</a:t>
            </a:r>
          </a:p>
        </p:txBody>
      </p:sp>
      <p:sp>
        <p:nvSpPr>
          <p:cNvPr id="3" name="Text Placeholder 2"/>
          <p:cNvSpPr>
            <a:spLocks noGrp="1"/>
          </p:cNvSpPr>
          <p:nvPr>
            <p:ph type="body" sz="quarter" idx="17" hasCustomPrompt="1"/>
          </p:nvPr>
        </p:nvSpPr>
        <p:spPr>
          <a:xfrm>
            <a:off x="2319338" y="4889233"/>
            <a:ext cx="7383462" cy="452787"/>
          </a:xfrm>
          <a:prstGeom prst="rect">
            <a:avLst/>
          </a:prstGeom>
        </p:spPr>
        <p:txBody>
          <a:bodyPr>
            <a:normAutofit/>
          </a:bodyPr>
          <a:lstStyle>
            <a:lvl1pPr marL="0" indent="0">
              <a:buNone/>
              <a:defRPr sz="1400" i="1" baseline="0">
                <a:solidFill>
                  <a:schemeClr val="accent5"/>
                </a:solidFill>
              </a:defRPr>
            </a:lvl1pPr>
          </a:lstStyle>
          <a:p>
            <a:pPr lvl="0"/>
            <a:r>
              <a:rPr lang="en-US" sz="1400"/>
              <a:t>Insert co-authors </a:t>
            </a:r>
            <a:r>
              <a:rPr lang="en-US" sz="1400" dirty="0"/>
              <a:t>names here</a:t>
            </a:r>
            <a:endParaRPr lang="en-US" dirty="0"/>
          </a:p>
        </p:txBody>
      </p:sp>
      <p:sp>
        <p:nvSpPr>
          <p:cNvPr id="20" name="TextBox 19"/>
          <p:cNvSpPr txBox="1"/>
          <p:nvPr userDrawn="1"/>
        </p:nvSpPr>
        <p:spPr>
          <a:xfrm>
            <a:off x="1392238" y="4851400"/>
            <a:ext cx="1028700" cy="30777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4"/>
                </a:solidFill>
              </a:rPr>
              <a:t>Author(s):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651125"/>
            <a:ext cx="10515600" cy="1325563"/>
          </a:xfrm>
          <a:prstGeom prst="rect">
            <a:avLst/>
          </a:prstGeom>
        </p:spPr>
        <p:txBody>
          <a:bodyPr/>
          <a:lstStyle>
            <a:lvl1pPr algn="ctr">
              <a:defRPr>
                <a:solidFill>
                  <a:schemeClr val="bg1"/>
                </a:solidFill>
              </a:defRPr>
            </a:lvl1pPr>
          </a:lstStyle>
          <a:p>
            <a:r>
              <a:rPr lang="en-US" dirty="0"/>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b="1">
                <a:solidFill>
                  <a:schemeClr val="accent5"/>
                </a:solidFill>
              </a:defRPr>
            </a:lvl1p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Key Messag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extBox 11"/>
          <p:cNvSpPr txBox="1"/>
          <p:nvPr userDrawn="1"/>
        </p:nvSpPr>
        <p:spPr>
          <a:xfrm>
            <a:off x="520699" y="481560"/>
            <a:ext cx="448601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chemeClr val="accent5"/>
                </a:solidFill>
              </a:rPr>
              <a:t>Key findings and results</a:t>
            </a:r>
          </a:p>
        </p:txBody>
      </p:sp>
      <p:sp>
        <p:nvSpPr>
          <p:cNvPr id="24" name="Content Placeholder 23"/>
          <p:cNvSpPr>
            <a:spLocks noGrp="1"/>
          </p:cNvSpPr>
          <p:nvPr>
            <p:ph sz="quarter" idx="17" hasCustomPrompt="1"/>
          </p:nvPr>
        </p:nvSpPr>
        <p:spPr>
          <a:xfrm>
            <a:off x="520700" y="1033165"/>
            <a:ext cx="10985500" cy="4798009"/>
          </a:xfrm>
          <a:prstGeom prst="rect">
            <a:avLst/>
          </a:prstGeom>
        </p:spPr>
        <p:txBody>
          <a:bodyPr>
            <a:normAutofit/>
          </a:bodyPr>
          <a:lstStyle>
            <a:lvl1pPr marL="285750" marR="0" indent="-285750" algn="l" defTabSz="914400" rtl="0" eaLnBrk="1" fontAlgn="auto" latinLnBrk="0" hangingPunct="1">
              <a:lnSpc>
                <a:spcPct val="100000"/>
              </a:lnSpc>
              <a:spcBef>
                <a:spcPts val="0"/>
              </a:spcBef>
              <a:spcAft>
                <a:spcPts val="0"/>
              </a:spcAft>
              <a:buClrTx/>
              <a:buSzTx/>
              <a:buFont typeface="Arial" charset="0"/>
              <a:buChar char="•"/>
              <a:tabLst/>
              <a:defRPr sz="2000" baseline="0"/>
            </a:lvl1pPr>
          </a:lstStyle>
          <a:p>
            <a:pPr lvl="0"/>
            <a:r>
              <a:rPr lang="en-US" dirty="0"/>
              <a:t>Please use this slide to summarize the key findings of your research and illustrate any results</a:t>
            </a:r>
          </a:p>
          <a:p>
            <a:pPr lvl="0"/>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6593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32062"/>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2939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291994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120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7" name="Picture 6" descr="bkg02.png">
            <a:extLst>
              <a:ext uri="{FF2B5EF4-FFF2-40B4-BE49-F238E27FC236}">
                <a16:creationId xmlns:a16="http://schemas.microsoft.com/office/drawing/2014/main" id="{43659CD6-8FC7-B84D-A182-9EE17EBC52F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986338"/>
            <a:ext cx="12192000" cy="1871662"/>
          </a:xfrm>
          <a:prstGeom prst="rect">
            <a:avLst/>
          </a:prstGeom>
        </p:spPr>
      </p:pic>
      <p:sp>
        <p:nvSpPr>
          <p:cNvPr id="8" name="Title 1">
            <a:extLst>
              <a:ext uri="{FF2B5EF4-FFF2-40B4-BE49-F238E27FC236}">
                <a16:creationId xmlns:a16="http://schemas.microsoft.com/office/drawing/2014/main" id="{CB2FA792-CEA1-7940-B842-600D7BA2D8F9}"/>
              </a:ext>
            </a:extLst>
          </p:cNvPr>
          <p:cNvSpPr>
            <a:spLocks noGrp="1"/>
          </p:cNvSpPr>
          <p:nvPr>
            <p:ph type="title"/>
          </p:nvPr>
        </p:nvSpPr>
        <p:spPr>
          <a:xfrm>
            <a:off x="457200" y="363093"/>
            <a:ext cx="11229974" cy="728662"/>
          </a:xfrm>
        </p:spPr>
        <p:txBody>
          <a:bodyPr>
            <a:normAutofit/>
          </a:bodyPr>
          <a:lstStyle>
            <a:lvl1pPr>
              <a:defRPr sz="2400" b="1" i="0">
                <a:solidFill>
                  <a:schemeClr val="tx2"/>
                </a:solidFill>
                <a:latin typeface="Avenir Black" panose="02000503020000020003" pitchFamily="2" charset="0"/>
              </a:defRPr>
            </a:lvl1pPr>
          </a:lstStyle>
          <a:p>
            <a:r>
              <a:rPr lang="en-US" dirty="0"/>
              <a:t>Click to edit Master title style</a:t>
            </a:r>
          </a:p>
        </p:txBody>
      </p:sp>
      <p:sp>
        <p:nvSpPr>
          <p:cNvPr id="9" name="Content Placeholder 2">
            <a:extLst>
              <a:ext uri="{FF2B5EF4-FFF2-40B4-BE49-F238E27FC236}">
                <a16:creationId xmlns:a16="http://schemas.microsoft.com/office/drawing/2014/main" id="{37601798-5D86-8B47-81E9-10A0B99D8851}"/>
              </a:ext>
            </a:extLst>
          </p:cNvPr>
          <p:cNvSpPr>
            <a:spLocks noGrp="1"/>
          </p:cNvSpPr>
          <p:nvPr>
            <p:ph idx="1"/>
          </p:nvPr>
        </p:nvSpPr>
        <p:spPr>
          <a:xfrm>
            <a:off x="457199" y="1243013"/>
            <a:ext cx="11229975" cy="4057650"/>
          </a:xfrm>
        </p:spPr>
        <p:txBody>
          <a:bodyPr>
            <a:normAutofit/>
          </a:bodyPr>
          <a:lstStyle>
            <a:lvl1pPr>
              <a:spcBef>
                <a:spcPts val="480"/>
              </a:spcBef>
              <a:spcAft>
                <a:spcPts val="480"/>
              </a:spcAft>
              <a:defRPr sz="1800" b="0" i="0">
                <a:latin typeface="Avenir Roman" panose="02000503020000020003" pitchFamily="2" charset="0"/>
              </a:defRPr>
            </a:lvl1pPr>
            <a:lvl2pPr>
              <a:spcBef>
                <a:spcPts val="480"/>
              </a:spcBef>
              <a:spcAft>
                <a:spcPts val="480"/>
              </a:spcAft>
              <a:defRPr sz="1800" b="0" i="0">
                <a:latin typeface="Avenir Roman" panose="02000503020000020003" pitchFamily="2" charset="0"/>
              </a:defRPr>
            </a:lvl2pPr>
            <a:lvl3pPr>
              <a:spcBef>
                <a:spcPts val="480"/>
              </a:spcBef>
              <a:spcAft>
                <a:spcPts val="480"/>
              </a:spcAft>
              <a:defRPr sz="1800" b="0" i="0">
                <a:latin typeface="Avenir Roman" panose="02000503020000020003" pitchFamily="2" charset="0"/>
              </a:defRPr>
            </a:lvl3pPr>
            <a:lvl4pPr>
              <a:spcBef>
                <a:spcPts val="480"/>
              </a:spcBef>
              <a:spcAft>
                <a:spcPts val="480"/>
              </a:spcAft>
              <a:defRPr sz="1800" b="0" i="0">
                <a:latin typeface="Avenir Roman" panose="02000503020000020003" pitchFamily="2" charset="0"/>
              </a:defRPr>
            </a:lvl4pPr>
            <a:lvl5pPr>
              <a:spcBef>
                <a:spcPts val="480"/>
              </a:spcBef>
              <a:spcAft>
                <a:spcPts val="480"/>
              </a:spcAft>
              <a:defRPr sz="1800" b="0" i="0">
                <a:latin typeface="Avenir Roman"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3274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p:nvPr userDrawn="1"/>
        </p:nvSpPr>
        <p:spPr>
          <a:xfrm>
            <a:off x="223810" y="6324600"/>
            <a:ext cx="990600" cy="307777"/>
          </a:xfrm>
          <a:prstGeom prst="rect">
            <a:avLst/>
          </a:prstGeom>
          <a:noFill/>
        </p:spPr>
        <p:txBody>
          <a:bodyPr wrap="square" rtlCol="0">
            <a:spAutoFit/>
          </a:bodyPr>
          <a:lstStyle/>
          <a:p>
            <a:fld id="{19BB5F72-70D0-2643-8EC0-59DAE5B4E6CE}" type="slidenum">
              <a:rPr lang="en-US" sz="1400" smtClean="0">
                <a:solidFill>
                  <a:schemeClr val="accent5"/>
                </a:solidFill>
              </a:rPr>
              <a:t>‹#›</a:t>
            </a:fld>
            <a:endParaRPr lang="en-US" sz="1400" dirty="0">
              <a:solidFill>
                <a:schemeClr val="accent5"/>
              </a:solidFill>
            </a:endParaRPr>
          </a:p>
        </p:txBody>
      </p:sp>
      <p:sp>
        <p:nvSpPr>
          <p:cNvPr id="8" name="Title Placeholder 7"/>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541842631"/>
      </p:ext>
    </p:extLst>
  </p:cSld>
  <p:clrMap bg1="lt1" tx1="dk1" bg2="lt2" tx2="dk2" accent1="accent1" accent2="accent2" accent3="accent3" accent4="accent4" accent5="accent5" accent6="accent6" hlink="hlink" folHlink="folHlink"/>
  <p:sldLayoutIdLst>
    <p:sldLayoutId id="2147483668" r:id="rId1"/>
    <p:sldLayoutId id="2147483666" r:id="rId2"/>
    <p:sldLayoutId id="2147483663" r:id="rId3"/>
    <p:sldLayoutId id="2147483669" r:id="rId4"/>
    <p:sldLayoutId id="2147483651" r:id="rId5"/>
    <p:sldLayoutId id="2147483653" r:id="rId6"/>
    <p:sldLayoutId id="2147483654" r:id="rId7"/>
    <p:sldLayoutId id="2147483655" r:id="rId8"/>
    <p:sldLayoutId id="2147483671" r:id="rId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audio" Target="../media/media2.m4a"/><Relationship Id="rId7" Type="http://schemas.openxmlformats.org/officeDocument/2006/relationships/image" Target="../media/image9.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notesSlide" Target="../notesSlides/notesSlide2.xml"/><Relationship Id="rId4" Type="http://schemas.openxmlformats.org/officeDocument/2006/relationships/slideLayout" Target="../slideLayouts/slideLayout9.xm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audio" Target="../media/media3.m4a"/><Relationship Id="rId7" Type="http://schemas.openxmlformats.org/officeDocument/2006/relationships/image" Target="../media/image13.jpeg"/><Relationship Id="rId2" Type="http://schemas.microsoft.com/office/2007/relationships/media" Target="../media/media3.m4a"/><Relationship Id="rId1" Type="http://schemas.openxmlformats.org/officeDocument/2006/relationships/vmlDrawing" Target="../drawings/vmlDrawing1.vml"/><Relationship Id="rId6" Type="http://schemas.openxmlformats.org/officeDocument/2006/relationships/image" Target="../media/image12.jpeg"/><Relationship Id="rId11" Type="http://schemas.openxmlformats.org/officeDocument/2006/relationships/image" Target="../media/image7.png"/><Relationship Id="rId5" Type="http://schemas.openxmlformats.org/officeDocument/2006/relationships/notesSlide" Target="../notesSlides/notesSlide3.xml"/><Relationship Id="rId10" Type="http://schemas.openxmlformats.org/officeDocument/2006/relationships/image" Target="../media/image11.emf"/><Relationship Id="rId4" Type="http://schemas.openxmlformats.org/officeDocument/2006/relationships/slideLayout" Target="../slideLayouts/slideLayout7.xml"/><Relationship Id="rId9" Type="http://schemas.openxmlformats.org/officeDocument/2006/relationships/package" Target="../embeddings/Microsoft_Word_Document.docx"/></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4.m4a"/><Relationship Id="rId7" Type="http://schemas.openxmlformats.org/officeDocument/2006/relationships/image" Target="../media/image15.emf"/><Relationship Id="rId2" Type="http://schemas.microsoft.com/office/2007/relationships/media" Target="../media/media4.m4a"/><Relationship Id="rId1" Type="http://schemas.openxmlformats.org/officeDocument/2006/relationships/vmlDrawing" Target="../drawings/vmlDrawing2.vml"/><Relationship Id="rId6" Type="http://schemas.openxmlformats.org/officeDocument/2006/relationships/package" Target="../embeddings/Microsoft_Word_Document1.docx"/><Relationship Id="rId5" Type="http://schemas.openxmlformats.org/officeDocument/2006/relationships/notesSlide" Target="../notesSlides/notesSlide4.xml"/><Relationship Id="rId4"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16.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chart" Target="../charts/chart1.xm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Gender-responsive forest tenure reforms? </a:t>
            </a:r>
          </a:p>
        </p:txBody>
      </p:sp>
      <p:sp>
        <p:nvSpPr>
          <p:cNvPr id="3" name="Subtitle 2"/>
          <p:cNvSpPr>
            <a:spLocks noGrp="1"/>
          </p:cNvSpPr>
          <p:nvPr>
            <p:ph type="subTitle" idx="1"/>
          </p:nvPr>
        </p:nvSpPr>
        <p:spPr/>
        <p:txBody>
          <a:bodyPr/>
          <a:lstStyle/>
          <a:p>
            <a:r>
              <a:rPr lang="en-US" dirty="0"/>
              <a:t>Lessons from Indonesia, Peru and Uganda</a:t>
            </a:r>
          </a:p>
        </p:txBody>
      </p:sp>
      <p:sp>
        <p:nvSpPr>
          <p:cNvPr id="4" name="Text Placeholder 3"/>
          <p:cNvSpPr>
            <a:spLocks noGrp="1"/>
          </p:cNvSpPr>
          <p:nvPr>
            <p:ph type="body" sz="quarter" idx="13"/>
          </p:nvPr>
        </p:nvSpPr>
        <p:spPr/>
        <p:txBody>
          <a:bodyPr/>
          <a:lstStyle/>
          <a:p>
            <a:r>
              <a:rPr lang="en-US" dirty="0"/>
              <a:t>Iliana Monterroso Ibarra</a:t>
            </a:r>
          </a:p>
        </p:txBody>
      </p:sp>
      <p:sp>
        <p:nvSpPr>
          <p:cNvPr id="5" name="Content Placeholder 4"/>
          <p:cNvSpPr>
            <a:spLocks noGrp="1"/>
          </p:cNvSpPr>
          <p:nvPr>
            <p:ph sz="quarter" idx="14"/>
          </p:nvPr>
        </p:nvSpPr>
        <p:spPr/>
        <p:txBody>
          <a:bodyPr/>
          <a:lstStyle/>
          <a:p>
            <a:r>
              <a:rPr lang="en-US" dirty="0"/>
              <a:t>23/09/20</a:t>
            </a:r>
          </a:p>
        </p:txBody>
      </p:sp>
      <p:sp>
        <p:nvSpPr>
          <p:cNvPr id="6" name="Content Placeholder 5"/>
          <p:cNvSpPr>
            <a:spLocks noGrp="1"/>
          </p:cNvSpPr>
          <p:nvPr>
            <p:ph sz="quarter" idx="15"/>
          </p:nvPr>
        </p:nvSpPr>
        <p:spPr>
          <a:xfrm>
            <a:off x="1524000" y="1157288"/>
            <a:ext cx="7162800" cy="540825"/>
          </a:xfrm>
        </p:spPr>
        <p:txBody>
          <a:bodyPr/>
          <a:lstStyle/>
          <a:p>
            <a:r>
              <a:rPr lang="en-US" b="1" dirty="0"/>
              <a:t>Land and forest tenure: Implications for sustainable management and inclusion</a:t>
            </a:r>
            <a:endParaRPr lang="en-US" dirty="0"/>
          </a:p>
        </p:txBody>
      </p:sp>
      <p:sp>
        <p:nvSpPr>
          <p:cNvPr id="7" name="Content Placeholder 6"/>
          <p:cNvSpPr>
            <a:spLocks noGrp="1"/>
          </p:cNvSpPr>
          <p:nvPr>
            <p:ph sz="quarter" idx="16"/>
          </p:nvPr>
        </p:nvSpPr>
        <p:spPr/>
        <p:txBody>
          <a:bodyPr>
            <a:normAutofit lnSpcReduction="10000"/>
          </a:bodyPr>
          <a:lstStyle/>
          <a:p>
            <a:r>
              <a:rPr lang="en-US" dirty="0"/>
              <a:t>Inclusive governance for sustainable landscapes </a:t>
            </a:r>
          </a:p>
        </p:txBody>
      </p:sp>
      <p:sp>
        <p:nvSpPr>
          <p:cNvPr id="8" name="Text Placeholder 7"/>
          <p:cNvSpPr>
            <a:spLocks noGrp="1"/>
          </p:cNvSpPr>
          <p:nvPr>
            <p:ph type="body" sz="quarter" idx="17"/>
          </p:nvPr>
        </p:nvSpPr>
        <p:spPr/>
        <p:txBody>
          <a:bodyPr>
            <a:normAutofit lnSpcReduction="10000"/>
          </a:bodyPr>
          <a:lstStyle/>
          <a:p>
            <a:r>
              <a:rPr lang="en-US" dirty="0"/>
              <a:t>Anne M. Larson, </a:t>
            </a:r>
            <a:r>
              <a:rPr lang="en-US" dirty="0" err="1"/>
              <a:t>Nining</a:t>
            </a:r>
            <a:r>
              <a:rPr lang="en-US" dirty="0"/>
              <a:t> </a:t>
            </a:r>
            <a:r>
              <a:rPr lang="en-US" dirty="0" err="1"/>
              <a:t>Liswanti</a:t>
            </a:r>
            <a:r>
              <a:rPr lang="en-US" dirty="0"/>
              <a:t>, </a:t>
            </a:r>
            <a:r>
              <a:rPr lang="en-US" dirty="0" err="1"/>
              <a:t>Tuti</a:t>
            </a:r>
            <a:r>
              <a:rPr lang="en-US" dirty="0"/>
              <a:t> </a:t>
            </a:r>
            <a:r>
              <a:rPr lang="en-US" dirty="0" err="1"/>
              <a:t>Herawati</a:t>
            </a:r>
            <a:r>
              <a:rPr lang="en-US" dirty="0"/>
              <a:t>, Zoila Cruz-</a:t>
            </a:r>
            <a:r>
              <a:rPr lang="en-US" dirty="0" err="1"/>
              <a:t>Burga</a:t>
            </a:r>
            <a:r>
              <a:rPr lang="en-US" dirty="0"/>
              <a:t>, </a:t>
            </a:r>
            <a:r>
              <a:rPr lang="en-US" dirty="0" err="1"/>
              <a:t>Abwoli</a:t>
            </a:r>
            <a:r>
              <a:rPr lang="en-US" dirty="0"/>
              <a:t> Banana and </a:t>
            </a:r>
            <a:r>
              <a:rPr lang="en-US" dirty="0" err="1"/>
              <a:t>Concepta</a:t>
            </a:r>
            <a:r>
              <a:rPr lang="en-US" dirty="0"/>
              <a:t> Mukasa</a:t>
            </a:r>
          </a:p>
        </p:txBody>
      </p:sp>
      <p:pic>
        <p:nvPicPr>
          <p:cNvPr id="14" name="Recorded Sound">
            <a:hlinkClick r:id="" action="ppaction://media"/>
            <a:extLst>
              <a:ext uri="{FF2B5EF4-FFF2-40B4-BE49-F238E27FC236}">
                <a16:creationId xmlns:a16="http://schemas.microsoft.com/office/drawing/2014/main" id="{E86DDDE5-F197-8140-8453-C187836803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06741" y="2974962"/>
            <a:ext cx="812800" cy="812800"/>
          </a:xfrm>
          <a:prstGeom prst="rect">
            <a:avLst/>
          </a:prstGeom>
        </p:spPr>
      </p:pic>
    </p:spTree>
    <p:extLst>
      <p:ext uri="{BB962C8B-B14F-4D97-AF65-F5344CB8AC3E}">
        <p14:creationId xmlns:p14="http://schemas.microsoft.com/office/powerpoint/2010/main" val="53566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3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5DF71-8F4B-BC43-B2CF-85270A213185}"/>
              </a:ext>
            </a:extLst>
          </p:cNvPr>
          <p:cNvSpPr>
            <a:spLocks noGrp="1"/>
          </p:cNvSpPr>
          <p:nvPr>
            <p:ph type="title"/>
          </p:nvPr>
        </p:nvSpPr>
        <p:spPr>
          <a:xfrm>
            <a:off x="457199" y="239790"/>
            <a:ext cx="9803143" cy="661756"/>
          </a:xfrm>
        </p:spPr>
        <p:txBody>
          <a:bodyPr vert="horz" lIns="91440" tIns="45720" rIns="91440" bIns="45720" rtlCol="0" anchor="ctr">
            <a:noAutofit/>
          </a:bodyPr>
          <a:lstStyle/>
          <a:p>
            <a:r>
              <a:rPr lang="en-US" sz="3200" dirty="0">
                <a:solidFill>
                  <a:schemeClr val="accent5"/>
                </a:solidFill>
                <a:latin typeface="+mj-lt"/>
              </a:rPr>
              <a:t>Forest Tenure Reforms: Gender responsive?</a:t>
            </a:r>
          </a:p>
        </p:txBody>
      </p:sp>
      <p:pic>
        <p:nvPicPr>
          <p:cNvPr id="9" name="Content Placeholder 8">
            <a:extLst>
              <a:ext uri="{FF2B5EF4-FFF2-40B4-BE49-F238E27FC236}">
                <a16:creationId xmlns:a16="http://schemas.microsoft.com/office/drawing/2014/main" id="{BD329121-1D50-9440-BA3C-0A0DCA757371}"/>
              </a:ext>
            </a:extLst>
          </p:cNvPr>
          <p:cNvPicPr>
            <a:picLocks noGrp="1" noChangeAspect="1"/>
          </p:cNvPicPr>
          <p:nvPr>
            <p:ph idx="1"/>
          </p:nvPr>
        </p:nvPicPr>
        <p:blipFill>
          <a:blip r:embed="rId6" cstate="email">
            <a:extLst>
              <a:ext uri="{28A0092B-C50C-407E-A947-70E740481C1C}">
                <a14:useLocalDpi xmlns:a14="http://schemas.microsoft.com/office/drawing/2010/main"/>
              </a:ext>
            </a:extLst>
          </a:blip>
          <a:stretch>
            <a:fillRect/>
          </a:stretch>
        </p:blipFill>
        <p:spPr>
          <a:xfrm>
            <a:off x="-92108" y="901546"/>
            <a:ext cx="6788420" cy="4932679"/>
          </a:xfrm>
        </p:spPr>
      </p:pic>
      <p:sp>
        <p:nvSpPr>
          <p:cNvPr id="10" name="TextBox 9">
            <a:extLst>
              <a:ext uri="{FF2B5EF4-FFF2-40B4-BE49-F238E27FC236}">
                <a16:creationId xmlns:a16="http://schemas.microsoft.com/office/drawing/2014/main" id="{CE3D16A4-4C0F-8245-9629-3339CF04AEA2}"/>
              </a:ext>
            </a:extLst>
          </p:cNvPr>
          <p:cNvSpPr txBox="1"/>
          <p:nvPr/>
        </p:nvSpPr>
        <p:spPr>
          <a:xfrm>
            <a:off x="108612" y="5531799"/>
            <a:ext cx="2263514" cy="369332"/>
          </a:xfrm>
          <a:prstGeom prst="rect">
            <a:avLst/>
          </a:prstGeom>
          <a:noFill/>
        </p:spPr>
        <p:txBody>
          <a:bodyPr wrap="square" rtlCol="0">
            <a:spAutoFit/>
          </a:bodyPr>
          <a:lstStyle/>
          <a:p>
            <a:r>
              <a:rPr lang="en-US" dirty="0"/>
              <a:t>Source: RRI, 2018:18</a:t>
            </a:r>
          </a:p>
        </p:txBody>
      </p:sp>
      <p:sp>
        <p:nvSpPr>
          <p:cNvPr id="3" name="Rectangle 2">
            <a:extLst>
              <a:ext uri="{FF2B5EF4-FFF2-40B4-BE49-F238E27FC236}">
                <a16:creationId xmlns:a16="http://schemas.microsoft.com/office/drawing/2014/main" id="{5F8AEBFA-45A1-764F-BA34-7E64EADFCEB6}"/>
              </a:ext>
            </a:extLst>
          </p:cNvPr>
          <p:cNvSpPr/>
          <p:nvPr/>
        </p:nvSpPr>
        <p:spPr>
          <a:xfrm>
            <a:off x="6696312" y="1207082"/>
            <a:ext cx="3160145" cy="2554545"/>
          </a:xfrm>
          <a:prstGeom prst="rect">
            <a:avLst/>
          </a:prstGeom>
        </p:spPr>
        <p:txBody>
          <a:bodyPr wrap="square">
            <a:spAutoFit/>
          </a:bodyPr>
          <a:lstStyle/>
          <a:p>
            <a:r>
              <a:rPr lang="en-US" sz="1600" b="1" dirty="0"/>
              <a:t>Most forest lands are owned and administered by the state</a:t>
            </a:r>
          </a:p>
          <a:p>
            <a:endParaRPr lang="en-US" sz="1600" b="1" dirty="0"/>
          </a:p>
          <a:p>
            <a:pPr indent="-285750">
              <a:buFont typeface="Arial" panose="020B0604020202020204" pitchFamily="34" charset="0"/>
              <a:buChar char="•"/>
            </a:pPr>
            <a:r>
              <a:rPr lang="en-US" sz="1600" b="1" dirty="0"/>
              <a:t>Latin America - 59% </a:t>
            </a:r>
          </a:p>
          <a:p>
            <a:pPr indent="-285750">
              <a:buFont typeface="Arial" panose="020B0604020202020204" pitchFamily="34" charset="0"/>
              <a:buChar char="•"/>
            </a:pPr>
            <a:endParaRPr lang="en-US" sz="1600" b="1" dirty="0"/>
          </a:p>
          <a:p>
            <a:pPr indent="-285750">
              <a:buFont typeface="Arial" panose="020B0604020202020204" pitchFamily="34" charset="0"/>
              <a:buChar char="•"/>
            </a:pPr>
            <a:r>
              <a:rPr lang="en-US" sz="1600" b="1" dirty="0"/>
              <a:t>Africa 92% </a:t>
            </a:r>
          </a:p>
          <a:p>
            <a:pPr indent="-285750">
              <a:buFont typeface="Arial" panose="020B0604020202020204" pitchFamily="34" charset="0"/>
              <a:buChar char="•"/>
            </a:pPr>
            <a:endParaRPr lang="en-US" sz="1600" b="1" dirty="0"/>
          </a:p>
          <a:p>
            <a:pPr indent="-285750">
              <a:buFont typeface="Arial" panose="020B0604020202020204" pitchFamily="34" charset="0"/>
              <a:buChar char="•"/>
            </a:pPr>
            <a:r>
              <a:rPr lang="en-US" sz="1600" b="1" dirty="0"/>
              <a:t>Asia 62% </a:t>
            </a:r>
          </a:p>
          <a:p>
            <a:endParaRPr lang="en-US" sz="1600" b="1" dirty="0"/>
          </a:p>
          <a:p>
            <a:r>
              <a:rPr lang="en-US" sz="1600" b="1" dirty="0"/>
              <a:t> </a:t>
            </a:r>
          </a:p>
        </p:txBody>
      </p:sp>
      <p:pic>
        <p:nvPicPr>
          <p:cNvPr id="6" name="Content Placeholder 5">
            <a:extLst>
              <a:ext uri="{FF2B5EF4-FFF2-40B4-BE49-F238E27FC236}">
                <a16:creationId xmlns:a16="http://schemas.microsoft.com/office/drawing/2014/main" id="{A1B61FC6-9BC2-2545-B602-9BB1CD208DD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46462" y="3761627"/>
            <a:ext cx="5745538" cy="2294381"/>
          </a:xfrm>
          <a:prstGeom prst="rect">
            <a:avLst/>
          </a:prstGeom>
        </p:spPr>
      </p:pic>
      <p:pic>
        <p:nvPicPr>
          <p:cNvPr id="7" name="Content Placeholder 1">
            <a:extLst>
              <a:ext uri="{FF2B5EF4-FFF2-40B4-BE49-F238E27FC236}">
                <a16:creationId xmlns:a16="http://schemas.microsoft.com/office/drawing/2014/main" id="{58B97CEC-3E9E-344B-937F-FD3007F27D1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440929" y="239790"/>
            <a:ext cx="1570485" cy="3566686"/>
          </a:xfrm>
          <a:prstGeom prst="rect">
            <a:avLst/>
          </a:prstGeom>
          <a:ln w="25400">
            <a:solidFill>
              <a:schemeClr val="accent3">
                <a:lumMod val="50000"/>
              </a:schemeClr>
            </a:solidFill>
          </a:ln>
        </p:spPr>
      </p:pic>
      <p:pic>
        <p:nvPicPr>
          <p:cNvPr id="8" name="Recorded Sound">
            <a:hlinkClick r:id="" action="ppaction://media"/>
            <a:extLst>
              <a:ext uri="{FF2B5EF4-FFF2-40B4-BE49-F238E27FC236}">
                <a16:creationId xmlns:a16="http://schemas.microsoft.com/office/drawing/2014/main" id="{791CE222-9195-944C-AA48-1EB3FF38878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352187" y="2484354"/>
            <a:ext cx="812800" cy="812800"/>
          </a:xfrm>
          <a:prstGeom prst="rect">
            <a:avLst/>
          </a:prstGeom>
        </p:spPr>
      </p:pic>
    </p:spTree>
    <p:custDataLst>
      <p:tags r:id="rId1"/>
    </p:custDataLst>
    <p:extLst>
      <p:ext uri="{BB962C8B-B14F-4D97-AF65-F5344CB8AC3E}">
        <p14:creationId xmlns:p14="http://schemas.microsoft.com/office/powerpoint/2010/main" val="385802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7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FCF3FD-582A-7D4B-879C-C9CDDC20602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00707" y="3884268"/>
            <a:ext cx="4790585" cy="2908570"/>
          </a:xfrm>
          <a:prstGeom prst="rect">
            <a:avLst/>
          </a:prstGeom>
        </p:spPr>
      </p:pic>
      <p:pic>
        <p:nvPicPr>
          <p:cNvPr id="8" name="Picture 7">
            <a:extLst>
              <a:ext uri="{FF2B5EF4-FFF2-40B4-BE49-F238E27FC236}">
                <a16:creationId xmlns:a16="http://schemas.microsoft.com/office/drawing/2014/main" id="{5D87D23D-B10F-CC48-9F84-4C5335AB4A1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756" y="2959358"/>
            <a:ext cx="2619524" cy="3389971"/>
          </a:xfrm>
          <a:prstGeom prst="rect">
            <a:avLst/>
          </a:prstGeom>
        </p:spPr>
      </p:pic>
      <p:pic>
        <p:nvPicPr>
          <p:cNvPr id="10" name="Picture 9">
            <a:extLst>
              <a:ext uri="{FF2B5EF4-FFF2-40B4-BE49-F238E27FC236}">
                <a16:creationId xmlns:a16="http://schemas.microsoft.com/office/drawing/2014/main" id="{BDF0A737-0C9E-0B45-8B0D-AFC9DC18FEE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768468" y="3334456"/>
            <a:ext cx="2423532" cy="3136336"/>
          </a:xfrm>
          <a:prstGeom prst="rect">
            <a:avLst/>
          </a:prstGeom>
        </p:spPr>
      </p:pic>
      <p:sp>
        <p:nvSpPr>
          <p:cNvPr id="12" name="Title 11">
            <a:extLst>
              <a:ext uri="{FF2B5EF4-FFF2-40B4-BE49-F238E27FC236}">
                <a16:creationId xmlns:a16="http://schemas.microsoft.com/office/drawing/2014/main" id="{84185141-3F1D-9D44-A030-7944F32568A9}"/>
              </a:ext>
            </a:extLst>
          </p:cNvPr>
          <p:cNvSpPr>
            <a:spLocks noGrp="1"/>
          </p:cNvSpPr>
          <p:nvPr>
            <p:ph type="title"/>
          </p:nvPr>
        </p:nvSpPr>
        <p:spPr>
          <a:xfrm>
            <a:off x="1227937" y="126565"/>
            <a:ext cx="10515600" cy="1325563"/>
          </a:xfrm>
        </p:spPr>
        <p:txBody>
          <a:bodyPr vert="horz" lIns="91440" tIns="45720" rIns="91440" bIns="45720" rtlCol="0" anchor="ctr">
            <a:normAutofit/>
          </a:bodyPr>
          <a:lstStyle/>
          <a:p>
            <a:pPr algn="ctr"/>
            <a:r>
              <a:rPr lang="en-US" b="1" dirty="0">
                <a:solidFill>
                  <a:schemeClr val="accent5"/>
                </a:solidFill>
              </a:rPr>
              <a:t>Study Areas and Methods</a:t>
            </a:r>
          </a:p>
        </p:txBody>
      </p:sp>
      <p:sp>
        <p:nvSpPr>
          <p:cNvPr id="13" name="TextBox 12">
            <a:extLst>
              <a:ext uri="{FF2B5EF4-FFF2-40B4-BE49-F238E27FC236}">
                <a16:creationId xmlns:a16="http://schemas.microsoft.com/office/drawing/2014/main" id="{A976D82E-02C9-484E-9C6E-42E584532E80}"/>
              </a:ext>
            </a:extLst>
          </p:cNvPr>
          <p:cNvSpPr txBox="1"/>
          <p:nvPr/>
        </p:nvSpPr>
        <p:spPr>
          <a:xfrm>
            <a:off x="235479" y="2561264"/>
            <a:ext cx="1984917" cy="369332"/>
          </a:xfrm>
          <a:prstGeom prst="rect">
            <a:avLst/>
          </a:prstGeom>
          <a:noFill/>
        </p:spPr>
        <p:txBody>
          <a:bodyPr wrap="square" rtlCol="0">
            <a:spAutoFit/>
          </a:bodyPr>
          <a:lstStyle/>
          <a:p>
            <a:r>
              <a:rPr lang="en-US" dirty="0">
                <a:solidFill>
                  <a:schemeClr val="accent3">
                    <a:lumMod val="75000"/>
                  </a:schemeClr>
                </a:solidFill>
                <a:latin typeface="Avenir Roman" panose="02000503020000020003" pitchFamily="2" charset="0"/>
              </a:rPr>
              <a:t>Peru</a:t>
            </a:r>
          </a:p>
        </p:txBody>
      </p:sp>
      <p:sp>
        <p:nvSpPr>
          <p:cNvPr id="14" name="TextBox 13">
            <a:extLst>
              <a:ext uri="{FF2B5EF4-FFF2-40B4-BE49-F238E27FC236}">
                <a16:creationId xmlns:a16="http://schemas.microsoft.com/office/drawing/2014/main" id="{5E98B525-C91B-B940-B2B3-AAA1CBB9F2EF}"/>
              </a:ext>
            </a:extLst>
          </p:cNvPr>
          <p:cNvSpPr txBox="1"/>
          <p:nvPr/>
        </p:nvSpPr>
        <p:spPr>
          <a:xfrm>
            <a:off x="2990548" y="3514936"/>
            <a:ext cx="6169431" cy="369332"/>
          </a:xfrm>
          <a:prstGeom prst="rect">
            <a:avLst/>
          </a:prstGeom>
          <a:noFill/>
        </p:spPr>
        <p:txBody>
          <a:bodyPr wrap="square" rtlCol="0">
            <a:spAutoFit/>
          </a:bodyPr>
          <a:lstStyle/>
          <a:p>
            <a:pPr algn="ctr"/>
            <a:r>
              <a:rPr lang="en-US" dirty="0">
                <a:solidFill>
                  <a:schemeClr val="accent3">
                    <a:lumMod val="75000"/>
                  </a:schemeClr>
                </a:solidFill>
                <a:latin typeface="Avenir Roman" panose="02000503020000020003" pitchFamily="2" charset="0"/>
              </a:rPr>
              <a:t>Indonesia</a:t>
            </a:r>
          </a:p>
        </p:txBody>
      </p:sp>
      <p:sp>
        <p:nvSpPr>
          <p:cNvPr id="15" name="TextBox 14">
            <a:extLst>
              <a:ext uri="{FF2B5EF4-FFF2-40B4-BE49-F238E27FC236}">
                <a16:creationId xmlns:a16="http://schemas.microsoft.com/office/drawing/2014/main" id="{D1B78B87-93F1-A146-BA49-AF50AF99BC98}"/>
              </a:ext>
            </a:extLst>
          </p:cNvPr>
          <p:cNvSpPr txBox="1"/>
          <p:nvPr/>
        </p:nvSpPr>
        <p:spPr>
          <a:xfrm>
            <a:off x="9854680" y="2950569"/>
            <a:ext cx="1984917" cy="369332"/>
          </a:xfrm>
          <a:prstGeom prst="rect">
            <a:avLst/>
          </a:prstGeom>
          <a:noFill/>
        </p:spPr>
        <p:txBody>
          <a:bodyPr wrap="square" rtlCol="0">
            <a:spAutoFit/>
          </a:bodyPr>
          <a:lstStyle/>
          <a:p>
            <a:pPr algn="r"/>
            <a:r>
              <a:rPr lang="en-US" dirty="0">
                <a:solidFill>
                  <a:schemeClr val="accent3">
                    <a:lumMod val="75000"/>
                  </a:schemeClr>
                </a:solidFill>
                <a:latin typeface="Avenir Roman" panose="02000503020000020003" pitchFamily="2" charset="0"/>
              </a:rPr>
              <a:t>Uganda</a:t>
            </a:r>
          </a:p>
        </p:txBody>
      </p:sp>
      <p:graphicFrame>
        <p:nvGraphicFramePr>
          <p:cNvPr id="18" name="Object 17">
            <a:extLst>
              <a:ext uri="{FF2B5EF4-FFF2-40B4-BE49-F238E27FC236}">
                <a16:creationId xmlns:a16="http://schemas.microsoft.com/office/drawing/2014/main" id="{2EADB28F-A5DC-104C-BE06-2E453025A20F}"/>
              </a:ext>
            </a:extLst>
          </p:cNvPr>
          <p:cNvGraphicFramePr>
            <a:graphicFrameLocks noChangeAspect="1"/>
          </p:cNvGraphicFramePr>
          <p:nvPr>
            <p:extLst>
              <p:ext uri="{D42A27DB-BD31-4B8C-83A1-F6EECF244321}">
                <p14:modId xmlns:p14="http://schemas.microsoft.com/office/powerpoint/2010/main" val="2895966822"/>
              </p:ext>
            </p:extLst>
          </p:nvPr>
        </p:nvGraphicFramePr>
        <p:xfrm>
          <a:off x="3071331" y="1259597"/>
          <a:ext cx="5943600" cy="2095500"/>
        </p:xfrm>
        <a:graphic>
          <a:graphicData uri="http://schemas.openxmlformats.org/presentationml/2006/ole">
            <mc:AlternateContent xmlns:mc="http://schemas.openxmlformats.org/markup-compatibility/2006">
              <mc:Choice xmlns:v="urn:schemas-microsoft-com:vml" Requires="v">
                <p:oleObj spid="_x0000_s4109" name="Document" r:id="rId9" imgW="5943600" imgH="2095500" progId="Word.Document.12">
                  <p:embed/>
                </p:oleObj>
              </mc:Choice>
              <mc:Fallback>
                <p:oleObj name="Document" r:id="rId9" imgW="5943600" imgH="2095500" progId="Word.Document.12">
                  <p:embed/>
                  <p:pic>
                    <p:nvPicPr>
                      <p:cNvPr id="0" name=""/>
                      <p:cNvPicPr/>
                      <p:nvPr/>
                    </p:nvPicPr>
                    <p:blipFill>
                      <a:blip r:embed="rId10"/>
                      <a:stretch>
                        <a:fillRect/>
                      </a:stretch>
                    </p:blipFill>
                    <p:spPr>
                      <a:xfrm>
                        <a:off x="3071331" y="1259597"/>
                        <a:ext cx="5943600" cy="2095500"/>
                      </a:xfrm>
                      <a:prstGeom prst="rect">
                        <a:avLst/>
                      </a:prstGeom>
                    </p:spPr>
                  </p:pic>
                </p:oleObj>
              </mc:Fallback>
            </mc:AlternateContent>
          </a:graphicData>
        </a:graphic>
      </p:graphicFrame>
      <p:sp>
        <p:nvSpPr>
          <p:cNvPr id="19" name="TextBox 18">
            <a:extLst>
              <a:ext uri="{FF2B5EF4-FFF2-40B4-BE49-F238E27FC236}">
                <a16:creationId xmlns:a16="http://schemas.microsoft.com/office/drawing/2014/main" id="{FE6675BE-7929-2C47-A6F7-53D5BD99FE11}"/>
              </a:ext>
            </a:extLst>
          </p:cNvPr>
          <p:cNvSpPr txBox="1"/>
          <p:nvPr/>
        </p:nvSpPr>
        <p:spPr>
          <a:xfrm>
            <a:off x="9228416" y="1452128"/>
            <a:ext cx="2809389" cy="1200329"/>
          </a:xfrm>
          <a:prstGeom prst="rect">
            <a:avLst/>
          </a:prstGeom>
          <a:noFill/>
        </p:spPr>
        <p:txBody>
          <a:bodyPr wrap="square" rtlCol="0">
            <a:spAutoFit/>
          </a:bodyPr>
          <a:lstStyle/>
          <a:p>
            <a:r>
              <a:rPr lang="en-US" dirty="0"/>
              <a:t>Publication on results available at </a:t>
            </a:r>
          </a:p>
          <a:p>
            <a:r>
              <a:rPr lang="en-US" dirty="0"/>
              <a:t>https://</a:t>
            </a:r>
            <a:r>
              <a:rPr lang="en-US" dirty="0" err="1"/>
              <a:t>www.cifor.org</a:t>
            </a:r>
            <a:r>
              <a:rPr lang="en-US" dirty="0"/>
              <a:t>/knowledge/publication/7440/</a:t>
            </a:r>
          </a:p>
        </p:txBody>
      </p:sp>
      <p:pic>
        <p:nvPicPr>
          <p:cNvPr id="21" name="Recorded Sound">
            <a:hlinkClick r:id="" action="ppaction://media"/>
            <a:extLst>
              <a:ext uri="{FF2B5EF4-FFF2-40B4-BE49-F238E27FC236}">
                <a16:creationId xmlns:a16="http://schemas.microsoft.com/office/drawing/2014/main" id="{994A40FC-62B8-8B4A-9680-EE6D30A630DA}"/>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5636731" y="2886802"/>
            <a:ext cx="812800" cy="812800"/>
          </a:xfrm>
          <a:prstGeom prst="rect">
            <a:avLst/>
          </a:prstGeom>
        </p:spPr>
      </p:pic>
    </p:spTree>
    <p:extLst>
      <p:ext uri="{BB962C8B-B14F-4D97-AF65-F5344CB8AC3E}">
        <p14:creationId xmlns:p14="http://schemas.microsoft.com/office/powerpoint/2010/main" val="132373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88"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AA1363-6FC9-9A48-9F7E-D974FE9E2803}"/>
              </a:ext>
            </a:extLst>
          </p:cNvPr>
          <p:cNvSpPr>
            <a:spLocks noGrp="1"/>
          </p:cNvSpPr>
          <p:nvPr>
            <p:ph type="title"/>
          </p:nvPr>
        </p:nvSpPr>
        <p:spPr/>
        <p:txBody>
          <a:bodyPr vert="horz" lIns="91440" tIns="45720" rIns="91440" bIns="45720" rtlCol="0" anchor="ctr">
            <a:normAutofit/>
          </a:bodyPr>
          <a:lstStyle/>
          <a:p>
            <a:r>
              <a:rPr lang="en-US" b="1" dirty="0">
                <a:solidFill>
                  <a:schemeClr val="accent5"/>
                </a:solidFill>
              </a:rPr>
              <a:t>Gender in design of reforms </a:t>
            </a:r>
          </a:p>
        </p:txBody>
      </p:sp>
      <p:sp>
        <p:nvSpPr>
          <p:cNvPr id="7" name="Content Placeholder 6">
            <a:extLst>
              <a:ext uri="{FF2B5EF4-FFF2-40B4-BE49-F238E27FC236}">
                <a16:creationId xmlns:a16="http://schemas.microsoft.com/office/drawing/2014/main" id="{3EDC8E12-90D2-3E40-965C-9293240B81A1}"/>
              </a:ext>
            </a:extLst>
          </p:cNvPr>
          <p:cNvSpPr>
            <a:spLocks noGrp="1"/>
          </p:cNvSpPr>
          <p:nvPr>
            <p:ph sz="half" idx="2"/>
          </p:nvPr>
        </p:nvSpPr>
        <p:spPr>
          <a:xfrm>
            <a:off x="839788" y="1918010"/>
            <a:ext cx="5157787" cy="4298640"/>
          </a:xfrm>
        </p:spPr>
        <p:txBody>
          <a:bodyPr>
            <a:normAutofit fontScale="85000" lnSpcReduction="20000"/>
          </a:bodyPr>
          <a:lstStyle/>
          <a:p>
            <a:r>
              <a:rPr lang="en-US" dirty="0"/>
              <a:t>Women participate very little in drafting (and implementation) </a:t>
            </a:r>
          </a:p>
          <a:p>
            <a:pPr marL="0" indent="0">
              <a:buNone/>
            </a:pPr>
            <a:r>
              <a:rPr lang="en-US" dirty="0"/>
              <a:t>🚹 78% vs. 🚺 22%.</a:t>
            </a:r>
          </a:p>
          <a:p>
            <a:r>
              <a:rPr lang="en-US" dirty="0"/>
              <a:t>Gender is not considered an objective of the reform</a:t>
            </a:r>
          </a:p>
          <a:p>
            <a:pPr marL="0" indent="0">
              <a:buNone/>
            </a:pPr>
            <a:r>
              <a:rPr lang="en-US" dirty="0"/>
              <a:t>✅Uganda 23%; ⁉️Peru and Indonesia less than 5%</a:t>
            </a:r>
          </a:p>
          <a:p>
            <a:r>
              <a:rPr lang="en-US" dirty="0"/>
              <a:t>Reforms targeting women</a:t>
            </a:r>
          </a:p>
          <a:p>
            <a:pPr marL="0" indent="0">
              <a:buNone/>
            </a:pPr>
            <a:r>
              <a:rPr lang="en-US" dirty="0"/>
              <a:t>✅Uganda vs. Indonesia (poor) Peru (indigenous)</a:t>
            </a:r>
          </a:p>
          <a:p>
            <a:pPr marL="0" indent="0" algn="ctr">
              <a:buNone/>
            </a:pPr>
            <a:r>
              <a:rPr lang="en-US" b="1" dirty="0"/>
              <a:t>Implementation requires clear sectorial provisions and guidelines</a:t>
            </a:r>
          </a:p>
        </p:txBody>
      </p:sp>
      <p:sp>
        <p:nvSpPr>
          <p:cNvPr id="8" name="Text Placeholder 7">
            <a:extLst>
              <a:ext uri="{FF2B5EF4-FFF2-40B4-BE49-F238E27FC236}">
                <a16:creationId xmlns:a16="http://schemas.microsoft.com/office/drawing/2014/main" id="{45184589-10B3-0C46-91D8-508798F6C608}"/>
              </a:ext>
            </a:extLst>
          </p:cNvPr>
          <p:cNvSpPr>
            <a:spLocks noGrp="1"/>
          </p:cNvSpPr>
          <p:nvPr>
            <p:ph type="body" sz="quarter" idx="3"/>
          </p:nvPr>
        </p:nvSpPr>
        <p:spPr>
          <a:xfrm>
            <a:off x="6172200" y="1922752"/>
            <a:ext cx="5183188" cy="823912"/>
          </a:xfrm>
        </p:spPr>
        <p:txBody>
          <a:bodyPr>
            <a:normAutofit fontScale="92500" lnSpcReduction="20000"/>
          </a:bodyPr>
          <a:lstStyle/>
          <a:p>
            <a:pPr algn="ctr"/>
            <a:r>
              <a:rPr lang="en-US" b="0" dirty="0">
                <a:solidFill>
                  <a:schemeClr val="accent3">
                    <a:lumMod val="50000"/>
                  </a:schemeClr>
                </a:solidFill>
              </a:rPr>
              <a:t>International instruments that call for incorporating gender considerations in resource access and tenure</a:t>
            </a:r>
            <a:endParaRPr lang="en-US" b="0" i="1" dirty="0">
              <a:solidFill>
                <a:schemeClr val="accent3">
                  <a:lumMod val="50000"/>
                </a:schemeClr>
              </a:solidFill>
            </a:endParaRPr>
          </a:p>
        </p:txBody>
      </p:sp>
      <p:graphicFrame>
        <p:nvGraphicFramePr>
          <p:cNvPr id="4" name="Object 3">
            <a:extLst>
              <a:ext uri="{FF2B5EF4-FFF2-40B4-BE49-F238E27FC236}">
                <a16:creationId xmlns:a16="http://schemas.microsoft.com/office/drawing/2014/main" id="{D3F3F4D9-5F11-424B-AA5B-CD64D186BC3F}"/>
              </a:ext>
            </a:extLst>
          </p:cNvPr>
          <p:cNvGraphicFramePr>
            <a:graphicFrameLocks noChangeAspect="1"/>
          </p:cNvGraphicFramePr>
          <p:nvPr>
            <p:extLst>
              <p:ext uri="{D42A27DB-BD31-4B8C-83A1-F6EECF244321}">
                <p14:modId xmlns:p14="http://schemas.microsoft.com/office/powerpoint/2010/main" val="3036339456"/>
              </p:ext>
            </p:extLst>
          </p:nvPr>
        </p:nvGraphicFramePr>
        <p:xfrm>
          <a:off x="5683921" y="2911376"/>
          <a:ext cx="6723308" cy="2025612"/>
        </p:xfrm>
        <a:graphic>
          <a:graphicData uri="http://schemas.openxmlformats.org/presentationml/2006/ole">
            <mc:AlternateContent xmlns:mc="http://schemas.openxmlformats.org/markup-compatibility/2006">
              <mc:Choice xmlns:v="urn:schemas-microsoft-com:vml" Requires="v">
                <p:oleObj spid="_x0000_s1060" name="Document" r:id="rId6" imgW="5943600" imgH="1790700" progId="Word.Document.12">
                  <p:embed/>
                </p:oleObj>
              </mc:Choice>
              <mc:Fallback>
                <p:oleObj name="Document" r:id="rId6" imgW="5943600" imgH="1790700" progId="Word.Document.12">
                  <p:embed/>
                  <p:pic>
                    <p:nvPicPr>
                      <p:cNvPr id="0" name=""/>
                      <p:cNvPicPr/>
                      <p:nvPr/>
                    </p:nvPicPr>
                    <p:blipFill>
                      <a:blip r:embed="rId7"/>
                      <a:stretch>
                        <a:fillRect/>
                      </a:stretch>
                    </p:blipFill>
                    <p:spPr>
                      <a:xfrm>
                        <a:off x="5683921" y="2911376"/>
                        <a:ext cx="6723308" cy="2025612"/>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80BFCF94-829A-A047-819A-F53AC90C258D}"/>
              </a:ext>
            </a:extLst>
          </p:cNvPr>
          <p:cNvSpPr/>
          <p:nvPr/>
        </p:nvSpPr>
        <p:spPr>
          <a:xfrm>
            <a:off x="5997575" y="4936988"/>
            <a:ext cx="6096000" cy="1754326"/>
          </a:xfrm>
          <a:prstGeom prst="rect">
            <a:avLst/>
          </a:prstGeom>
        </p:spPr>
        <p:txBody>
          <a:bodyPr>
            <a:spAutoFit/>
          </a:bodyPr>
          <a:lstStyle/>
          <a:p>
            <a:pPr>
              <a:spcAft>
                <a:spcPts val="0"/>
              </a:spcAft>
            </a:pPr>
            <a:r>
              <a:rPr lang="en-US" b="1" dirty="0">
                <a:latin typeface="Calibri" panose="020F0502020204030204" pitchFamily="34" charset="0"/>
                <a:ea typeface="Calibri" panose="020F0502020204030204" pitchFamily="34" charset="0"/>
                <a:cs typeface="Calibri" panose="020F0502020204030204" pitchFamily="34" charset="0"/>
              </a:rPr>
              <a:t>Status of design and implementation</a:t>
            </a:r>
            <a:r>
              <a:rPr lang="en-US" dirty="0">
                <a:latin typeface="Calibri" panose="020F0502020204030204" pitchFamily="34" charset="0"/>
                <a:ea typeface="Calibri" panose="020F0502020204030204" pitchFamily="34" charset="0"/>
                <a:cs typeface="Calibri" panose="020F0502020204030204" pitchFamily="34" charset="0"/>
              </a:rPr>
              <a:t>; </a:t>
            </a:r>
            <a:r>
              <a:rPr lang="en-US" u="sng" dirty="0">
                <a:latin typeface="Calibri" panose="020F0502020204030204" pitchFamily="34" charset="0"/>
                <a:ea typeface="Calibri" panose="020F0502020204030204" pitchFamily="34" charset="0"/>
                <a:cs typeface="Calibri" panose="020F0502020204030204" pitchFamily="34" charset="0"/>
              </a:rPr>
              <a:t>green</a:t>
            </a:r>
            <a:r>
              <a:rPr lang="en-US" dirty="0">
                <a:latin typeface="Calibri" panose="020F0502020204030204" pitchFamily="34" charset="0"/>
                <a:ea typeface="Calibri" panose="020F0502020204030204" pitchFamily="34" charset="0"/>
                <a:cs typeface="Calibri" panose="020F0502020204030204" pitchFamily="34" charset="0"/>
              </a:rPr>
              <a:t>: indicates advanced, well developed, adequate or minimum statutory protection, well advanced implementation; </a:t>
            </a:r>
            <a:r>
              <a:rPr lang="en-US" u="sng" dirty="0">
                <a:latin typeface="Calibri" panose="020F0502020204030204" pitchFamily="34" charset="0"/>
                <a:ea typeface="Calibri" panose="020F0502020204030204" pitchFamily="34" charset="0"/>
                <a:cs typeface="Calibri" panose="020F0502020204030204" pitchFamily="34" charset="0"/>
              </a:rPr>
              <a:t>orange</a:t>
            </a:r>
            <a:r>
              <a:rPr lang="en-US" dirty="0">
                <a:latin typeface="Calibri" panose="020F0502020204030204" pitchFamily="34" charset="0"/>
                <a:ea typeface="Calibri" panose="020F0502020204030204" pitchFamily="34" charset="0"/>
                <a:cs typeface="Calibri" panose="020F0502020204030204" pitchFamily="34" charset="0"/>
              </a:rPr>
              <a:t>: somehow effective, existing, under development, implementation with diverse levels of progress; </a:t>
            </a:r>
            <a:r>
              <a:rPr lang="en-US" u="sng" dirty="0">
                <a:latin typeface="Calibri" panose="020F0502020204030204" pitchFamily="34" charset="0"/>
                <a:ea typeface="Calibri" panose="020F0502020204030204" pitchFamily="34" charset="0"/>
                <a:cs typeface="Calibri" panose="020F0502020204030204" pitchFamily="34" charset="0"/>
              </a:rPr>
              <a:t>red</a:t>
            </a:r>
            <a:r>
              <a:rPr lang="en-US" dirty="0">
                <a:latin typeface="Calibri" panose="020F0502020204030204" pitchFamily="34" charset="0"/>
                <a:ea typeface="Calibri" panose="020F0502020204030204" pitchFamily="34" charset="0"/>
                <a:cs typeface="Calibri" panose="020F0502020204030204" pitchFamily="34" charset="0"/>
              </a:rPr>
              <a:t>: unavailable, non-existent, underdeveloped, dysfunctional.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Recorded Sound">
            <a:hlinkClick r:id="" action="ppaction://media"/>
            <a:extLst>
              <a:ext uri="{FF2B5EF4-FFF2-40B4-BE49-F238E27FC236}">
                <a16:creationId xmlns:a16="http://schemas.microsoft.com/office/drawing/2014/main" id="{757A32FD-25FA-7C4F-9FD0-5D6695325B3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5184775" y="2911376"/>
            <a:ext cx="812800" cy="812800"/>
          </a:xfrm>
          <a:prstGeom prst="rect">
            <a:avLst/>
          </a:prstGeom>
        </p:spPr>
      </p:pic>
    </p:spTree>
    <p:extLst>
      <p:ext uri="{BB962C8B-B14F-4D97-AF65-F5344CB8AC3E}">
        <p14:creationId xmlns:p14="http://schemas.microsoft.com/office/powerpoint/2010/main" val="314734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72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F3377-1EB8-8547-A004-466A7238C049}"/>
              </a:ext>
            </a:extLst>
          </p:cNvPr>
          <p:cNvSpPr>
            <a:spLocks noGrp="1"/>
          </p:cNvSpPr>
          <p:nvPr>
            <p:ph type="title"/>
          </p:nvPr>
        </p:nvSpPr>
        <p:spPr/>
        <p:txBody>
          <a:bodyPr vert="horz" lIns="91440" tIns="45720" rIns="91440" bIns="45720" rtlCol="0" anchor="ctr">
            <a:normAutofit/>
          </a:bodyPr>
          <a:lstStyle/>
          <a:p>
            <a:r>
              <a:rPr lang="en-US" b="1" dirty="0">
                <a:solidFill>
                  <a:schemeClr val="accent5"/>
                </a:solidFill>
              </a:rPr>
              <a:t>Gender in implementation of reforms</a:t>
            </a:r>
          </a:p>
        </p:txBody>
      </p:sp>
      <p:sp>
        <p:nvSpPr>
          <p:cNvPr id="7" name="Content Placeholder 6">
            <a:extLst>
              <a:ext uri="{FF2B5EF4-FFF2-40B4-BE49-F238E27FC236}">
                <a16:creationId xmlns:a16="http://schemas.microsoft.com/office/drawing/2014/main" id="{7CA286B2-EA45-654D-8801-A290878D7A62}"/>
              </a:ext>
            </a:extLst>
          </p:cNvPr>
          <p:cNvSpPr>
            <a:spLocks noGrp="1"/>
          </p:cNvSpPr>
          <p:nvPr>
            <p:ph sz="half" idx="2"/>
          </p:nvPr>
        </p:nvSpPr>
        <p:spPr>
          <a:xfrm>
            <a:off x="839788" y="1681163"/>
            <a:ext cx="5157787" cy="4535487"/>
          </a:xfrm>
        </p:spPr>
        <p:txBody>
          <a:bodyPr>
            <a:normAutofit fontScale="92500" lnSpcReduction="10000"/>
          </a:bodyPr>
          <a:lstStyle/>
          <a:p>
            <a:pPr marL="457200" indent="-457200">
              <a:buFont typeface="Arial" panose="020B0604020202020204" pitchFamily="34" charset="0"/>
              <a:buChar char="•"/>
            </a:pPr>
            <a:r>
              <a:rPr lang="en-US" dirty="0"/>
              <a:t>Layers of rights </a:t>
            </a:r>
          </a:p>
          <a:p>
            <a:pPr marL="1143000" lvl="1" indent="-457200">
              <a:buFont typeface="Arial" panose="020B0604020202020204" pitchFamily="34" charset="0"/>
              <a:buChar char="•"/>
            </a:pPr>
            <a:r>
              <a:rPr lang="en-US" dirty="0"/>
              <a:t>National policies </a:t>
            </a:r>
          </a:p>
          <a:p>
            <a:pPr marL="1143000" lvl="1" indent="-457200">
              <a:buFont typeface="Arial" panose="020B0604020202020204" pitchFamily="34" charset="0"/>
              <a:buChar char="•"/>
            </a:pPr>
            <a:r>
              <a:rPr lang="en-US" dirty="0"/>
              <a:t>communal governance structures</a:t>
            </a:r>
          </a:p>
          <a:p>
            <a:pPr marL="1143000" lvl="1" indent="-457200">
              <a:buFont typeface="Arial" panose="020B0604020202020204" pitchFamily="34" charset="0"/>
              <a:buChar char="•"/>
            </a:pPr>
            <a:r>
              <a:rPr lang="en-US" dirty="0"/>
              <a:t>household dynamics</a:t>
            </a:r>
          </a:p>
          <a:p>
            <a:pPr marL="457200" indent="-457200">
              <a:buFont typeface="Arial" panose="020B0604020202020204" pitchFamily="34" charset="0"/>
              <a:buChar char="•"/>
            </a:pPr>
            <a:r>
              <a:rPr lang="en-US" dirty="0"/>
              <a:t>Mechanisms of implementation should include clear provisions and clear practices</a:t>
            </a:r>
          </a:p>
          <a:p>
            <a:pPr marL="1143000" lvl="1" indent="-457200">
              <a:buFont typeface="Arial" panose="020B0604020202020204" pitchFamily="34" charset="0"/>
              <a:buChar char="•"/>
            </a:pPr>
            <a:r>
              <a:rPr lang="en-US" dirty="0"/>
              <a:t>Reform’ goals</a:t>
            </a:r>
          </a:p>
          <a:p>
            <a:pPr marL="1143000" lvl="1" indent="-457200">
              <a:buFont typeface="Arial" panose="020B0604020202020204" pitchFamily="34" charset="0"/>
              <a:buChar char="•"/>
            </a:pPr>
            <a:r>
              <a:rPr lang="en-US" dirty="0"/>
              <a:t>Subject’s of reforms (right-holders and right-granters)</a:t>
            </a:r>
          </a:p>
          <a:p>
            <a:pPr marL="1143000" lvl="1" indent="-457200">
              <a:buFont typeface="Arial" panose="020B0604020202020204" pitchFamily="34" charset="0"/>
              <a:buChar char="•"/>
            </a:pPr>
            <a:r>
              <a:rPr lang="en-US" dirty="0"/>
              <a:t>Type of rights granted</a:t>
            </a:r>
          </a:p>
        </p:txBody>
      </p:sp>
      <p:pic>
        <p:nvPicPr>
          <p:cNvPr id="13" name="Content Placeholder 5">
            <a:extLst>
              <a:ext uri="{FF2B5EF4-FFF2-40B4-BE49-F238E27FC236}">
                <a16:creationId xmlns:a16="http://schemas.microsoft.com/office/drawing/2014/main" id="{6A110543-3EB9-BC46-8284-6197083CA94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12869" y="1690688"/>
            <a:ext cx="5669531" cy="3782052"/>
          </a:xfrm>
          <a:prstGeom prst="rect">
            <a:avLst/>
          </a:prstGeom>
        </p:spPr>
      </p:pic>
      <p:pic>
        <p:nvPicPr>
          <p:cNvPr id="14" name="Slide 5">
            <a:hlinkClick r:id="" action="ppaction://media"/>
            <a:extLst>
              <a:ext uri="{FF2B5EF4-FFF2-40B4-BE49-F238E27FC236}">
                <a16:creationId xmlns:a16="http://schemas.microsoft.com/office/drawing/2014/main" id="{8884C76B-FBD8-B44B-9738-266976F6EC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84788" y="3016251"/>
            <a:ext cx="812800" cy="812800"/>
          </a:xfrm>
          <a:prstGeom prst="rect">
            <a:avLst/>
          </a:prstGeom>
        </p:spPr>
      </p:pic>
    </p:spTree>
    <p:extLst>
      <p:ext uri="{BB962C8B-B14F-4D97-AF65-F5344CB8AC3E}">
        <p14:creationId xmlns:p14="http://schemas.microsoft.com/office/powerpoint/2010/main" val="265240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99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B7109-90FE-DF4F-B4F6-427D986E3D12}"/>
              </a:ext>
            </a:extLst>
          </p:cNvPr>
          <p:cNvSpPr>
            <a:spLocks noGrp="1"/>
          </p:cNvSpPr>
          <p:nvPr>
            <p:ph type="title"/>
          </p:nvPr>
        </p:nvSpPr>
        <p:spPr/>
        <p:txBody>
          <a:bodyPr vert="horz" lIns="91440" tIns="45720" rIns="91440" bIns="45720" rtlCol="0" anchor="ctr">
            <a:normAutofit/>
          </a:bodyPr>
          <a:lstStyle/>
          <a:p>
            <a:r>
              <a:rPr lang="en-US" b="1" dirty="0">
                <a:solidFill>
                  <a:schemeClr val="accent5"/>
                </a:solidFill>
              </a:rPr>
              <a:t>Outcomes of reform: Tenure Security</a:t>
            </a:r>
          </a:p>
        </p:txBody>
      </p:sp>
      <p:sp>
        <p:nvSpPr>
          <p:cNvPr id="3" name="Content Placeholder 2">
            <a:extLst>
              <a:ext uri="{FF2B5EF4-FFF2-40B4-BE49-F238E27FC236}">
                <a16:creationId xmlns:a16="http://schemas.microsoft.com/office/drawing/2014/main" id="{37AEECC9-69A9-CB45-915A-0A7FB14200D2}"/>
              </a:ext>
            </a:extLst>
          </p:cNvPr>
          <p:cNvSpPr>
            <a:spLocks noGrp="1"/>
          </p:cNvSpPr>
          <p:nvPr>
            <p:ph sz="half" idx="2"/>
          </p:nvPr>
        </p:nvSpPr>
        <p:spPr>
          <a:xfrm>
            <a:off x="6502399" y="1282043"/>
            <a:ext cx="5838787" cy="4638907"/>
          </a:xfrm>
        </p:spPr>
        <p:txBody>
          <a:bodyPr>
            <a:normAutofit fontScale="77500" lnSpcReduction="20000"/>
          </a:bodyPr>
          <a:lstStyle/>
          <a:p>
            <a:pPr marL="0" indent="0">
              <a:buNone/>
            </a:pPr>
            <a:endParaRPr lang="en-US" b="1" dirty="0"/>
          </a:p>
          <a:p>
            <a:pPr marL="0" indent="0">
              <a:buNone/>
            </a:pPr>
            <a:r>
              <a:rPr lang="en-US" b="1" dirty="0"/>
              <a:t>Factors influencing tenure security:</a:t>
            </a:r>
          </a:p>
          <a:p>
            <a:r>
              <a:rPr lang="en-US" dirty="0"/>
              <a:t>Socio-economic status</a:t>
            </a:r>
          </a:p>
          <a:p>
            <a:r>
              <a:rPr lang="en-US" dirty="0"/>
              <a:t>Undergoing reform</a:t>
            </a:r>
          </a:p>
          <a:p>
            <a:r>
              <a:rPr lang="en-US" dirty="0"/>
              <a:t>Participation in forest related organization</a:t>
            </a:r>
          </a:p>
          <a:p>
            <a:pPr marL="514350" indent="-514350">
              <a:buFont typeface="+mj-lt"/>
              <a:buAutoNum type="arabicPeriod"/>
            </a:pPr>
            <a:endParaRPr lang="en-US" dirty="0"/>
          </a:p>
          <a:p>
            <a:r>
              <a:rPr lang="en-US" dirty="0"/>
              <a:t>Rights to land and forest resources, are a key determinant of decision-making processes around forests. </a:t>
            </a:r>
          </a:p>
          <a:p>
            <a:pPr marL="514350" indent="-514350">
              <a:buFont typeface="+mj-lt"/>
              <a:buAutoNum type="arabicPeriod"/>
            </a:pPr>
            <a:endParaRPr lang="en-US" dirty="0"/>
          </a:p>
          <a:p>
            <a:r>
              <a:rPr lang="en-US" dirty="0"/>
              <a:t>Livelihood concerns are important aspects associated with satisfaction of rights and improved tenure security. </a:t>
            </a:r>
          </a:p>
        </p:txBody>
      </p:sp>
      <p:graphicFrame>
        <p:nvGraphicFramePr>
          <p:cNvPr id="10" name="Chart 9">
            <a:extLst>
              <a:ext uri="{FF2B5EF4-FFF2-40B4-BE49-F238E27FC236}">
                <a16:creationId xmlns:a16="http://schemas.microsoft.com/office/drawing/2014/main" id="{31CBE36F-889B-224A-9A1F-D7ABE5EF1DF1}"/>
              </a:ext>
            </a:extLst>
          </p:cNvPr>
          <p:cNvGraphicFramePr>
            <a:graphicFrameLocks/>
          </p:cNvGraphicFramePr>
          <p:nvPr>
            <p:extLst>
              <p:ext uri="{D42A27DB-BD31-4B8C-83A1-F6EECF244321}">
                <p14:modId xmlns:p14="http://schemas.microsoft.com/office/powerpoint/2010/main" val="1663049648"/>
              </p:ext>
            </p:extLst>
          </p:nvPr>
        </p:nvGraphicFramePr>
        <p:xfrm>
          <a:off x="235" y="2012621"/>
          <a:ext cx="6199844" cy="3177750"/>
        </p:xfrm>
        <a:graphic>
          <a:graphicData uri="http://schemas.openxmlformats.org/drawingml/2006/chart">
            <c:chart xmlns:c="http://schemas.openxmlformats.org/drawingml/2006/chart" xmlns:r="http://schemas.openxmlformats.org/officeDocument/2006/relationships" r:id="rId5"/>
          </a:graphicData>
        </a:graphic>
      </p:graphicFrame>
      <p:sp>
        <p:nvSpPr>
          <p:cNvPr id="11" name="Left Arrow 10">
            <a:extLst>
              <a:ext uri="{FF2B5EF4-FFF2-40B4-BE49-F238E27FC236}">
                <a16:creationId xmlns:a16="http://schemas.microsoft.com/office/drawing/2014/main" id="{DA34D75A-40EA-4249-9E78-4E0E7402ACD4}"/>
              </a:ext>
            </a:extLst>
          </p:cNvPr>
          <p:cNvSpPr/>
          <p:nvPr/>
        </p:nvSpPr>
        <p:spPr>
          <a:xfrm>
            <a:off x="5689600" y="3022600"/>
            <a:ext cx="510479" cy="406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Recorded Sound">
            <a:hlinkClick r:id="" action="ppaction://media"/>
            <a:extLst>
              <a:ext uri="{FF2B5EF4-FFF2-40B4-BE49-F238E27FC236}">
                <a16:creationId xmlns:a16="http://schemas.microsoft.com/office/drawing/2014/main" id="{2FFDED3B-C561-F245-B988-AE54A1B843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38439" y="3225800"/>
            <a:ext cx="812800" cy="812800"/>
          </a:xfrm>
          <a:prstGeom prst="rect">
            <a:avLst/>
          </a:prstGeom>
        </p:spPr>
      </p:pic>
    </p:spTree>
    <p:extLst>
      <p:ext uri="{BB962C8B-B14F-4D97-AF65-F5344CB8AC3E}">
        <p14:creationId xmlns:p14="http://schemas.microsoft.com/office/powerpoint/2010/main" val="22175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59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7"/>
          </p:nvPr>
        </p:nvSpPr>
        <p:spPr>
          <a:xfrm>
            <a:off x="543002" y="1278492"/>
            <a:ext cx="10985500" cy="4798009"/>
          </a:xfrm>
        </p:spPr>
        <p:txBody>
          <a:bodyPr>
            <a:normAutofit fontScale="92500" lnSpcReduction="10000"/>
          </a:bodyPr>
          <a:lstStyle/>
          <a:p>
            <a:pPr marL="457200" indent="-457200">
              <a:buFont typeface="Arial" panose="020B0604020202020204" pitchFamily="34" charset="0"/>
              <a:buChar char="•"/>
            </a:pPr>
            <a:r>
              <a:rPr lang="en-US" sz="2400" b="1" dirty="0">
                <a:latin typeface="Avenir Roman" panose="02000503020000020003" pitchFamily="2" charset="0"/>
              </a:rPr>
              <a:t>Processes of rights devolution can influence internal debates on how existing rules affect men and women differently and allow new forms of organizing </a:t>
            </a:r>
          </a:p>
          <a:p>
            <a:pPr marL="0" indent="0">
              <a:buNone/>
            </a:pPr>
            <a:r>
              <a:rPr lang="en-US" sz="2400" dirty="0">
                <a:latin typeface="Avenir Roman" panose="02000503020000020003" pitchFamily="2" charset="0"/>
              </a:rPr>
              <a:t>	☛ empowerment vs. social differentiation</a:t>
            </a:r>
          </a:p>
          <a:p>
            <a:pPr marL="0" indent="0">
              <a:lnSpc>
                <a:spcPct val="110000"/>
              </a:lnSpc>
              <a:buNone/>
            </a:pPr>
            <a:r>
              <a:rPr lang="en-US" sz="2400" dirty="0">
                <a:latin typeface="Avenir Roman" panose="02000503020000020003" pitchFamily="2" charset="0"/>
              </a:rPr>
              <a:t>	☛ Participation of women does not equal sharing of rights, decisions and 	benefits</a:t>
            </a:r>
          </a:p>
          <a:p>
            <a:pPr marL="0" indent="0">
              <a:buNone/>
            </a:pPr>
            <a:endParaRPr lang="en-US" sz="2400" dirty="0">
              <a:latin typeface="Avenir Roman" panose="02000503020000020003" pitchFamily="2" charset="0"/>
            </a:endParaRPr>
          </a:p>
          <a:p>
            <a:pPr marL="457200" indent="-457200">
              <a:buFont typeface="Arial" panose="020B0604020202020204" pitchFamily="34" charset="0"/>
              <a:buChar char="•"/>
            </a:pPr>
            <a:r>
              <a:rPr lang="en-US" sz="2400" b="1" dirty="0">
                <a:latin typeface="Avenir Roman" panose="02000503020000020003" pitchFamily="2" charset="0"/>
              </a:rPr>
              <a:t>Institutional arrangements that are sensitive to women concerns and needs</a:t>
            </a:r>
          </a:p>
          <a:p>
            <a:pPr marL="0" lvl="1" indent="0">
              <a:lnSpc>
                <a:spcPct val="100000"/>
              </a:lnSpc>
              <a:spcBef>
                <a:spcPts val="0"/>
              </a:spcBef>
              <a:buNone/>
            </a:pPr>
            <a:r>
              <a:rPr lang="en-US" dirty="0">
                <a:latin typeface="Avenir Roman" panose="02000503020000020003" pitchFamily="2" charset="0"/>
              </a:rPr>
              <a:t>	☛ inclusive provisions and rules</a:t>
            </a:r>
          </a:p>
          <a:p>
            <a:pPr marL="0" lvl="1" indent="0">
              <a:lnSpc>
                <a:spcPct val="100000"/>
              </a:lnSpc>
              <a:spcBef>
                <a:spcPts val="0"/>
              </a:spcBef>
              <a:buNone/>
            </a:pPr>
            <a:r>
              <a:rPr lang="en-US" dirty="0">
                <a:latin typeface="Avenir Roman" panose="02000503020000020003" pitchFamily="2" charset="0"/>
              </a:rPr>
              <a:t>	☛ Improve management skills of the  ”agents of implementation”</a:t>
            </a:r>
          </a:p>
          <a:p>
            <a:pPr marL="0" lvl="1" indent="0">
              <a:lnSpc>
                <a:spcPct val="100000"/>
              </a:lnSpc>
              <a:spcBef>
                <a:spcPts val="0"/>
              </a:spcBef>
              <a:buNone/>
            </a:pPr>
            <a:r>
              <a:rPr lang="en-US" dirty="0">
                <a:latin typeface="Avenir Roman" panose="02000503020000020003" pitchFamily="2" charset="0"/>
              </a:rPr>
              <a:t>	 ☛ Role of state or local governments, and social mobilization, whether for or 	against initiatives.</a:t>
            </a:r>
          </a:p>
          <a:p>
            <a:pPr marL="0" lvl="1" indent="0">
              <a:lnSpc>
                <a:spcPct val="100000"/>
              </a:lnSpc>
              <a:spcBef>
                <a:spcPts val="0"/>
              </a:spcBef>
              <a:buNone/>
            </a:pPr>
            <a:endParaRPr lang="en-US" dirty="0">
              <a:latin typeface="Avenir Roman" panose="02000503020000020003" pitchFamily="2" charset="0"/>
            </a:endParaRPr>
          </a:p>
          <a:p>
            <a:pPr marL="457200" indent="-457200">
              <a:buFont typeface="Arial" panose="020B0604020202020204" pitchFamily="34" charset="0"/>
              <a:buChar char="•"/>
            </a:pPr>
            <a:r>
              <a:rPr lang="en-US" sz="2400" b="1" dirty="0">
                <a:latin typeface="Avenir Roman" panose="02000503020000020003" pitchFamily="2" charset="0"/>
              </a:rPr>
              <a:t>Reforms as dynamic processes</a:t>
            </a:r>
          </a:p>
          <a:p>
            <a:pPr marL="0" indent="0">
              <a:buNone/>
            </a:pPr>
            <a:r>
              <a:rPr lang="en-US" sz="2400" dirty="0">
                <a:latin typeface="Avenir Roman" panose="02000503020000020003" pitchFamily="2" charset="0"/>
              </a:rPr>
              <a:t>	☛ information on implementation processes and practices</a:t>
            </a:r>
          </a:p>
          <a:p>
            <a:pPr marL="0" indent="0">
              <a:buNone/>
            </a:pPr>
            <a:r>
              <a:rPr lang="en-US" sz="2400" dirty="0">
                <a:latin typeface="Avenir Roman" panose="02000503020000020003" pitchFamily="2" charset="0"/>
              </a:rPr>
              <a:t> 	☛ Address livelihoods!‼️realization of rights and sustainability of outcomes</a:t>
            </a:r>
          </a:p>
          <a:p>
            <a:pPr marL="0" indent="0">
              <a:buNone/>
            </a:pPr>
            <a:endParaRPr lang="en-US" sz="2400" dirty="0"/>
          </a:p>
        </p:txBody>
      </p:sp>
      <p:sp>
        <p:nvSpPr>
          <p:cNvPr id="4" name="Rectangle 3">
            <a:extLst>
              <a:ext uri="{FF2B5EF4-FFF2-40B4-BE49-F238E27FC236}">
                <a16:creationId xmlns:a16="http://schemas.microsoft.com/office/drawing/2014/main" id="{78CC5C0E-2762-BC41-A867-22A664D2456E}"/>
              </a:ext>
            </a:extLst>
          </p:cNvPr>
          <p:cNvSpPr/>
          <p:nvPr/>
        </p:nvSpPr>
        <p:spPr>
          <a:xfrm>
            <a:off x="5215042" y="498233"/>
            <a:ext cx="6313460" cy="461665"/>
          </a:xfrm>
          <a:prstGeom prst="rect">
            <a:avLst/>
          </a:prstGeom>
        </p:spPr>
        <p:txBody>
          <a:bodyPr wrap="none">
            <a:spAutoFit/>
          </a:bodyPr>
          <a:lstStyle/>
          <a:p>
            <a:pPr algn="r"/>
            <a:r>
              <a:rPr lang="en-US" sz="2400" b="1" dirty="0">
                <a:solidFill>
                  <a:schemeClr val="accent3">
                    <a:lumMod val="75000"/>
                  </a:schemeClr>
                </a:solidFill>
                <a:latin typeface="MS Reference Sans Serif" panose="020B0604030504040204" pitchFamily="34" charset="0"/>
              </a:rPr>
              <a:t>Lessons for gender responsive reforms </a:t>
            </a:r>
          </a:p>
        </p:txBody>
      </p:sp>
      <p:pic>
        <p:nvPicPr>
          <p:cNvPr id="6" name="Slide 7">
            <a:hlinkClick r:id="" action="ppaction://media"/>
            <a:extLst>
              <a:ext uri="{FF2B5EF4-FFF2-40B4-BE49-F238E27FC236}">
                <a16:creationId xmlns:a16="http://schemas.microsoft.com/office/drawing/2014/main" id="{581297C7-825D-274D-85D0-A1D68C9229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15042" y="3271096"/>
            <a:ext cx="812800" cy="812800"/>
          </a:xfrm>
          <a:prstGeom prst="rect">
            <a:avLst/>
          </a:prstGeom>
        </p:spPr>
      </p:pic>
    </p:spTree>
    <p:extLst>
      <p:ext uri="{BB962C8B-B14F-4D97-AF65-F5344CB8AC3E}">
        <p14:creationId xmlns:p14="http://schemas.microsoft.com/office/powerpoint/2010/main" val="148049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08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23B84-EDFA-ED49-9B13-1CCDB8CCAAD6}"/>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26814532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8"/>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
      <a:dk1>
        <a:srgbClr val="404040"/>
      </a:dk1>
      <a:lt1>
        <a:srgbClr val="FFFFFF"/>
      </a:lt1>
      <a:dk2>
        <a:srgbClr val="D3DA53"/>
      </a:dk2>
      <a:lt2>
        <a:srgbClr val="E7E6E6"/>
      </a:lt2>
      <a:accent1>
        <a:srgbClr val="D3DA53"/>
      </a:accent1>
      <a:accent2>
        <a:srgbClr val="B3D262"/>
      </a:accent2>
      <a:accent3>
        <a:srgbClr val="8BC15E"/>
      </a:accent3>
      <a:accent4>
        <a:srgbClr val="6FA856"/>
      </a:accent4>
      <a:accent5>
        <a:srgbClr val="4D8B53"/>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TA Science Conference PPT Template_V4" id="{25ED58AB-1678-7340-8123-7FAC27FD40F5}" vid="{EA430B42-337D-E94B-8984-F12BA01BA8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FTA Science Conference PPT_V4</Template>
  <TotalTime>4684</TotalTime>
  <Words>1872</Words>
  <Application>Microsoft Office PowerPoint</Application>
  <PresentationFormat>Widescreen</PresentationFormat>
  <Paragraphs>144</Paragraphs>
  <Slides>8</Slides>
  <Notes>7</Notes>
  <HiddenSlides>0</HiddenSlides>
  <MMClips>7</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8</vt:i4>
      </vt:variant>
    </vt:vector>
  </HeadingPairs>
  <TitlesOfParts>
    <vt:vector size="15" baseType="lpstr">
      <vt:lpstr>Arial</vt:lpstr>
      <vt:lpstr>Avenir Black</vt:lpstr>
      <vt:lpstr>Avenir Roman</vt:lpstr>
      <vt:lpstr>Calibri</vt:lpstr>
      <vt:lpstr>MS Reference Sans Serif</vt:lpstr>
      <vt:lpstr>Office Theme</vt:lpstr>
      <vt:lpstr>Document</vt:lpstr>
      <vt:lpstr>Gender-responsive forest tenure reforms? </vt:lpstr>
      <vt:lpstr>Forest Tenure Reforms: Gender responsive?</vt:lpstr>
      <vt:lpstr>Study Areas and Methods</vt:lpstr>
      <vt:lpstr>Gender in design of reforms </vt:lpstr>
      <vt:lpstr>Gender in implementation of reforms</vt:lpstr>
      <vt:lpstr>Outcomes of reform: Tenure Security</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Seed seedling Delivery systems including Nurseries</dc:title>
  <dc:creator>juan Pablo</dc:creator>
  <cp:lastModifiedBy>Gusdiyanto   (CIFOR)</cp:lastModifiedBy>
  <cp:revision>95</cp:revision>
  <dcterms:created xsi:type="dcterms:W3CDTF">2020-06-17T10:55:30Z</dcterms:created>
  <dcterms:modified xsi:type="dcterms:W3CDTF">2020-12-03T00:39:49Z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B1BAB93F-0AF6-41C8-9C1D-A05D66B7D0DF</vt:lpwstr>
  </property>
  <property fmtid="{D5CDD505-2E9C-101B-9397-08002B2CF9AE}" pid="3" name="ArticulatePath">
    <vt:lpwstr>T5 S2a - 79 FTA I. Monterroso_Gender-responsive forest tenure reforms. Lessons from Indonesi</vt:lpwstr>
  </property>
</Properties>
</file>